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61" r:id="rId6"/>
    <p:sldMasterId id="2147484211" r:id="rId7"/>
    <p:sldMasterId id="2147484241" r:id="rId8"/>
    <p:sldMasterId id="2147484252" r:id="rId9"/>
    <p:sldMasterId id="2147484279" r:id="rId10"/>
  </p:sldMasterIdLst>
  <p:notesMasterIdLst>
    <p:notesMasterId r:id="rId48"/>
  </p:notesMasterIdLst>
  <p:handoutMasterIdLst>
    <p:handoutMasterId r:id="rId49"/>
  </p:handoutMasterIdLst>
  <p:sldIdLst>
    <p:sldId id="684" r:id="rId11"/>
    <p:sldId id="740" r:id="rId12"/>
    <p:sldId id="683" r:id="rId13"/>
    <p:sldId id="735" r:id="rId14"/>
    <p:sldId id="741" r:id="rId15"/>
    <p:sldId id="796" r:id="rId16"/>
    <p:sldId id="749" r:id="rId17"/>
    <p:sldId id="737" r:id="rId18"/>
    <p:sldId id="738" r:id="rId19"/>
    <p:sldId id="777" r:id="rId20"/>
    <p:sldId id="779" r:id="rId21"/>
    <p:sldId id="780" r:id="rId22"/>
    <p:sldId id="747" r:id="rId23"/>
    <p:sldId id="781" r:id="rId24"/>
    <p:sldId id="782" r:id="rId25"/>
    <p:sldId id="783" r:id="rId26"/>
    <p:sldId id="784" r:id="rId27"/>
    <p:sldId id="763" r:id="rId28"/>
    <p:sldId id="785" r:id="rId29"/>
    <p:sldId id="786" r:id="rId30"/>
    <p:sldId id="787" r:id="rId31"/>
    <p:sldId id="788" r:id="rId32"/>
    <p:sldId id="789" r:id="rId33"/>
    <p:sldId id="790" r:id="rId34"/>
    <p:sldId id="792" r:id="rId35"/>
    <p:sldId id="698" r:id="rId36"/>
    <p:sldId id="778" r:id="rId37"/>
    <p:sldId id="702" r:id="rId38"/>
    <p:sldId id="699" r:id="rId39"/>
    <p:sldId id="704" r:id="rId40"/>
    <p:sldId id="700" r:id="rId41"/>
    <p:sldId id="701" r:id="rId42"/>
    <p:sldId id="748" r:id="rId43"/>
    <p:sldId id="734" r:id="rId44"/>
    <p:sldId id="793" r:id="rId45"/>
    <p:sldId id="794" r:id="rId46"/>
    <p:sldId id="795" r:id="rId47"/>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A62D1CD-0053-DE41-B83C-4ECCE629EE45}">
          <p14:sldIdLst>
            <p14:sldId id="684"/>
            <p14:sldId id="740"/>
            <p14:sldId id="683"/>
            <p14:sldId id="735"/>
            <p14:sldId id="741"/>
            <p14:sldId id="796"/>
            <p14:sldId id="749"/>
          </p14:sldIdLst>
        </p14:section>
        <p14:section name="Body" id="{AE2F897B-58D1-4E47-B4A7-3CF3140FBEE1}">
          <p14:sldIdLst>
            <p14:sldId id="737"/>
            <p14:sldId id="738"/>
            <p14:sldId id="777"/>
            <p14:sldId id="779"/>
            <p14:sldId id="780"/>
            <p14:sldId id="747"/>
            <p14:sldId id="781"/>
            <p14:sldId id="782"/>
            <p14:sldId id="783"/>
            <p14:sldId id="784"/>
            <p14:sldId id="763"/>
            <p14:sldId id="785"/>
            <p14:sldId id="786"/>
            <p14:sldId id="787"/>
            <p14:sldId id="788"/>
            <p14:sldId id="789"/>
            <p14:sldId id="790"/>
            <p14:sldId id="792"/>
          </p14:sldIdLst>
        </p14:section>
        <p14:section name="Conclusion" id="{55C96630-981B-4845-990D-F6B9CBF25861}">
          <p14:sldIdLst>
            <p14:sldId id="698"/>
            <p14:sldId id="778"/>
            <p14:sldId id="702"/>
            <p14:sldId id="699"/>
            <p14:sldId id="704"/>
            <p14:sldId id="700"/>
            <p14:sldId id="701"/>
            <p14:sldId id="748"/>
            <p14:sldId id="734"/>
            <p14:sldId id="793"/>
            <p14:sldId id="794"/>
            <p14:sldId id="795"/>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6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90" autoAdjust="0"/>
    <p:restoredTop sz="71078" autoAdjust="0"/>
  </p:normalViewPr>
  <p:slideViewPr>
    <p:cSldViewPr snapToGrid="0">
      <p:cViewPr varScale="1">
        <p:scale>
          <a:sx n="117" d="100"/>
          <a:sy n="117" d="100"/>
        </p:scale>
        <p:origin x="1932" y="10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p:scale>
        <a:sx n="33" d="100"/>
        <a:sy n="33" d="100"/>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630285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10/7/2015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95517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10/7/2015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70192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634259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8344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746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043276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513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698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Introduced in SharePoint 2010</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/_</a:t>
            </a:r>
            <a:r>
              <a:rPr lang="en-US" sz="900" kern="1200" dirty="0" err="1" smtClean="0">
                <a:solidFill>
                  <a:schemeClr val="tx1"/>
                </a:solidFill>
                <a:latin typeface="Segoe UI Light" pitchFamily="34" charset="0"/>
                <a:ea typeface="+mn-ea"/>
                <a:cs typeface="+mn-cs"/>
              </a:rPr>
              <a:t>vit_bin</a:t>
            </a:r>
            <a:r>
              <a:rPr lang="en-US" sz="900" kern="1200" dirty="0" smtClean="0">
                <a:solidFill>
                  <a:schemeClr val="tx1"/>
                </a:solidFill>
                <a:latin typeface="Segoe UI Light" pitchFamily="34" charset="0"/>
                <a:ea typeface="+mn-ea"/>
                <a:cs typeface="+mn-cs"/>
              </a:rPr>
              <a:t>/</a:t>
            </a:r>
            <a:r>
              <a:rPr lang="en-US" sz="900" kern="1200" dirty="0" err="1" smtClean="0">
                <a:solidFill>
                  <a:schemeClr val="tx1"/>
                </a:solidFill>
                <a:latin typeface="Segoe UI Light" pitchFamily="34" charset="0"/>
                <a:ea typeface="+mn-ea"/>
                <a:cs typeface="+mn-cs"/>
              </a:rPr>
              <a:t>listdata.svc</a:t>
            </a:r>
            <a:endParaRPr lang="en-US" sz="900" kern="1200" dirty="0" smtClean="0">
              <a:solidFill>
                <a:schemeClr val="tx1"/>
              </a:solidFill>
              <a:latin typeface="Segoe UI Light" pitchFamily="34" charset="0"/>
              <a:ea typeface="+mn-ea"/>
              <a:cs typeface="+mn-cs"/>
            </a:endParaRP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provided read/write access to SharePoint lists</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still present but only for </a:t>
            </a:r>
            <a:r>
              <a:rPr lang="en-US" sz="900" kern="1200" dirty="0" err="1" smtClean="0">
                <a:solidFill>
                  <a:schemeClr val="tx1"/>
                </a:solidFill>
                <a:latin typeface="Segoe UI Light" pitchFamily="34" charset="0"/>
                <a:ea typeface="+mn-ea"/>
                <a:cs typeface="+mn-cs"/>
              </a:rPr>
              <a:t>backcompat</a:t>
            </a:r>
            <a:r>
              <a:rPr lang="en-US" sz="900" kern="1200" dirty="0" smtClean="0">
                <a:solidFill>
                  <a:schemeClr val="tx1"/>
                </a:solidFill>
                <a:latin typeface="Segoe UI Light" pitchFamily="34" charset="0"/>
                <a:ea typeface="+mn-ea"/>
                <a:cs typeface="+mn-cs"/>
              </a:rPr>
              <a:t> reasons… don’t use this in greenfield </a:t>
            </a:r>
            <a:r>
              <a:rPr lang="en-US" sz="900" kern="1200" dirty="0" err="1" smtClean="0">
                <a:solidFill>
                  <a:schemeClr val="tx1"/>
                </a:solidFill>
                <a:latin typeface="Segoe UI Light" pitchFamily="34" charset="0"/>
                <a:ea typeface="+mn-ea"/>
                <a:cs typeface="+mn-cs"/>
              </a:rPr>
              <a:t>dev</a:t>
            </a:r>
            <a:endParaRPr lang="en-US" sz="900" kern="1200" dirty="0" smtClean="0">
              <a:solidFill>
                <a:schemeClr val="tx1"/>
              </a:solidFill>
              <a:latin typeface="Segoe UI Light" pitchFamily="34" charset="0"/>
              <a:ea typeface="+mn-ea"/>
              <a:cs typeface="+mn-cs"/>
            </a:endParaRPr>
          </a:p>
          <a:p>
            <a:pPr marL="171450" lvl="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Revamped in SharePoint 2013</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/_</a:t>
            </a:r>
            <a:r>
              <a:rPr lang="en-US" sz="900" kern="1200" dirty="0" err="1" smtClean="0">
                <a:solidFill>
                  <a:schemeClr val="tx1"/>
                </a:solidFill>
                <a:latin typeface="Segoe UI Light" pitchFamily="34" charset="0"/>
                <a:ea typeface="+mn-ea"/>
                <a:cs typeface="+mn-cs"/>
              </a:rPr>
              <a:t>api</a:t>
            </a:r>
            <a:endParaRPr lang="en-US" sz="900" kern="1200" dirty="0" smtClean="0">
              <a:solidFill>
                <a:schemeClr val="tx1"/>
              </a:solidFill>
              <a:latin typeface="Segoe UI Light" pitchFamily="34" charset="0"/>
              <a:ea typeface="+mn-ea"/>
              <a:cs typeface="+mn-cs"/>
            </a:endParaRP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Expanded from read/write on SharePoint lists to do more with lists, sites &amp; artifacts</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Supports the OAuth2 authentication &amp; app permissions</a:t>
            </a:r>
          </a:p>
          <a:p>
            <a:pPr marL="171450" lvl="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REST API is one of two endpoints available for remotely interacting with SharePoint </a:t>
            </a:r>
          </a:p>
          <a:p>
            <a:pPr marL="171450" lvl="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Can be called from client-side solutions (browser) or server-side solutions off the SharePoint server</a:t>
            </a:r>
          </a:p>
          <a:p>
            <a:pPr marL="171450" lvl="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Enables low-level interaction with SharePoint services</a:t>
            </a:r>
          </a:p>
          <a:p>
            <a:pPr marL="171450" lvl="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Includes most of the same things CSOM includes</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lacking - Taxonomy &amp; Workflow Services</a:t>
            </a:r>
          </a:p>
          <a:p>
            <a:pPr marL="171450" lvl="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Founded on OData v3.0 spec </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predictable </a:t>
            </a:r>
            <a:endParaRPr lang="en-US" dirty="0"/>
          </a:p>
        </p:txBody>
      </p:sp>
      <p:sp>
        <p:nvSpPr>
          <p:cNvPr id="4" name="Date Placeholder 3"/>
          <p:cNvSpPr>
            <a:spLocks noGrp="1"/>
          </p:cNvSpPr>
          <p:nvPr>
            <p:ph type="dt" idx="10"/>
          </p:nvPr>
        </p:nvSpPr>
        <p:spPr/>
        <p:txBody>
          <a:bodyPr/>
          <a:lstStyle/>
          <a:p>
            <a:fld id="{8FA1A5E1-1EDE-40B4-96BB-A68ECBE59613}"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08245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Why two options for remote endpoints</a:t>
            </a:r>
          </a:p>
          <a:p>
            <a:pPr marL="17145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CSOM &amp; REST?CSOM implementations</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Managed - .NET &amp; Silverlight</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JSOM</a:t>
            </a:r>
          </a:p>
          <a:p>
            <a:pPr marL="171450" lvl="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Implementations in the form of SDK libraries (.DLL &amp; *.JS)</a:t>
            </a:r>
          </a:p>
          <a:p>
            <a:pPr marL="171450" lvl="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Not all tech has a SDK</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Mobile platforms (iOS, Windows Phone, Android)</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Common server platforms (Java, PHP, </a:t>
            </a:r>
            <a:r>
              <a:rPr lang="en-US" sz="900" kern="1200" dirty="0" err="1" smtClean="0">
                <a:solidFill>
                  <a:schemeClr val="tx1"/>
                </a:solidFill>
                <a:latin typeface="Segoe UI Light" pitchFamily="34" charset="0"/>
                <a:ea typeface="+mn-ea"/>
                <a:cs typeface="+mn-cs"/>
              </a:rPr>
              <a:t>NodeJS</a:t>
            </a:r>
            <a:r>
              <a:rPr lang="en-US" sz="900" kern="1200" dirty="0" smtClean="0">
                <a:solidFill>
                  <a:schemeClr val="tx1"/>
                </a:solidFill>
                <a:latin typeface="Segoe UI Light" pitchFamily="34" charset="0"/>
                <a:ea typeface="+mn-ea"/>
                <a:cs typeface="+mn-cs"/>
              </a:rPr>
              <a:t>)</a:t>
            </a:r>
          </a:p>
          <a:p>
            <a:pPr marL="171450" lvl="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CSOM requires some knowledge of SharePoint specific concepts</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Client context</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load &amp; </a:t>
            </a:r>
            <a:r>
              <a:rPr lang="en-US" sz="900" kern="1200" dirty="0" err="1" smtClean="0">
                <a:solidFill>
                  <a:schemeClr val="tx1"/>
                </a:solidFill>
                <a:latin typeface="Segoe UI Light" pitchFamily="34" charset="0"/>
                <a:ea typeface="+mn-ea"/>
                <a:cs typeface="+mn-cs"/>
              </a:rPr>
              <a:t>loadquery</a:t>
            </a:r>
            <a:endParaRPr lang="en-US" sz="900" kern="1200" dirty="0" smtClean="0">
              <a:solidFill>
                <a:schemeClr val="tx1"/>
              </a:solidFill>
              <a:latin typeface="Segoe UI Light" pitchFamily="34" charset="0"/>
              <a:ea typeface="+mn-ea"/>
              <a:cs typeface="+mn-cs"/>
            </a:endParaRP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execution scopes</a:t>
            </a:r>
          </a:p>
          <a:p>
            <a:pPr marL="171450" lvl="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REST is a web standard so any developer familiar with REST should be good</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minimal SharePoint requirements</a:t>
            </a:r>
          </a:p>
          <a:p>
            <a:pPr marL="499520" lvl="2"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form digest</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predictable queries using OData grammar</a:t>
            </a:r>
            <a:endParaRPr lang="en-US" dirty="0"/>
          </a:p>
        </p:txBody>
      </p:sp>
      <p:sp>
        <p:nvSpPr>
          <p:cNvPr id="4" name="Date Placeholder 3"/>
          <p:cNvSpPr>
            <a:spLocks noGrp="1"/>
          </p:cNvSpPr>
          <p:nvPr>
            <p:ph type="dt" idx="10"/>
          </p:nvPr>
        </p:nvSpPr>
        <p:spPr/>
        <p:txBody>
          <a:bodyPr/>
          <a:lstStyle/>
          <a:p>
            <a:fld id="{31DD792D-5F1A-479E-B759-E87300294B29}"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9195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85716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10/7/2015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22629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10/7/2015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132938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5351574"/>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8037373"/>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06348708"/>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83791669"/>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6046349"/>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16720569"/>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28964250"/>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90019929"/>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176731272"/>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06864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5829573"/>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1981594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3130701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98143831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14721137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547374208"/>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3312148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60752694"/>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895452109"/>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7191690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7335450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550716519"/>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42596168"/>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18987889"/>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136909092"/>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645046278"/>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763827774"/>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5237999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8185641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081961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186037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491106167"/>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28840828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038229638"/>
      </p:ext>
    </p:extLst>
  </p:cSld>
  <p:clrMapOvr>
    <a:masterClrMapping/>
  </p:clrMapOvr>
  <p:transition>
    <p:fade/>
  </p:transition>
  <p:timing>
    <p:tnLst>
      <p:par>
        <p:cTn id="1" dur="indefinite" restart="never" nodeType="tmRoot"/>
      </p:par>
    </p:tnLst>
  </p:timing>
  <p:hf hdr="0"/>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0462384"/>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11268376"/>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5820903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13929706"/>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58429029"/>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7992778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26732622"/>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10384676"/>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22752100"/>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39573883"/>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91697615"/>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902051"/>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73511120"/>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1823429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27175645"/>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013609531"/>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318690200"/>
      </p:ext>
    </p:extLst>
  </p:cSld>
  <p:clrMapOvr>
    <a:masterClrMapping/>
  </p:clrMapOvr>
  <p:transition>
    <p:fade/>
  </p:transition>
  <p:timing>
    <p:tnLst>
      <p:par>
        <p:cTn id="1" dur="indefinite" restart="never" nodeType="tmRoot"/>
      </p:par>
    </p:tnLst>
  </p:timing>
  <p:hf hdr="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668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29840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318581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89998715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3259400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620350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62541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52453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83102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1984988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971025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95511632"/>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5831242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623790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297865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836511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427027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066269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94921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85078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833127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931939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33156892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25257966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73256697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2172128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67533142"/>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7908131"/>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54760758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21967553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984590"/>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0175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0994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88925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44218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38033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556741133"/>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826185"/>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19417533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501477759"/>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1256056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56708427"/>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6127600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0277274"/>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96389998"/>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7697682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992802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88916739"/>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75155242"/>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74196150"/>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84156006"/>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75638543"/>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488052819"/>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18534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51631295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53830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185139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670182403"/>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8199212"/>
      </p:ext>
    </p:extLst>
  </p:cSld>
  <p:clrMapOvr>
    <a:masterClrMapping/>
  </p:clrMapOvr>
  <p:transition>
    <p:fade/>
  </p:transition>
  <p:timing>
    <p:tnLst>
      <p:par>
        <p:cTn id="1" dur="indefinite" restart="never" nodeType="tmRoot"/>
      </p:par>
    </p:tnLst>
  </p:timing>
  <p:hf hdr="0"/>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3576013531"/>
      </p:ext>
    </p:extLst>
  </p:cSld>
  <p:clrMapOvr>
    <a:masterClrMapping/>
  </p:clrMapOvr>
  <p:transition>
    <p:fade/>
  </p:transition>
  <p:timing>
    <p:tnLst>
      <p:par>
        <p:cTn id="1" dur="indefinite" restart="never" nodeType="tmRoot"/>
      </p:par>
    </p:tnLst>
  </p:timing>
  <p:hf hdr="0"/>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148306648"/>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777175796"/>
      </p:ext>
    </p:extLst>
  </p:cSld>
  <p:clrMapOvr>
    <a:masterClrMapping/>
  </p:clrMapOvr>
  <p:transition>
    <p:fade/>
  </p:transition>
  <p:timing>
    <p:tnLst>
      <p:par>
        <p:cTn id="1" dur="indefinite" restart="never" nodeType="tmRoot"/>
      </p:par>
    </p:tnLst>
  </p:timing>
  <p:hf hdr="0"/>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34611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lumMod val="40000"/>
                        <a:lumOff val="60000"/>
                      </a:schemeClr>
                    </a:gs>
                    <a:gs pos="99000">
                      <a:schemeClr val="tx2">
                        <a:lumMod val="40000"/>
                        <a:lumOff val="60000"/>
                      </a:schemeClr>
                    </a:gs>
                  </a:gsLst>
                  <a:lin ang="5400000" scaled="0"/>
                </a:gradFill>
              </a:defRPr>
            </a:lvl1pPr>
            <a:lvl2pPr marL="0" indent="0">
              <a:buFontTx/>
              <a:buNone/>
              <a:defRPr sz="1600"/>
            </a:lvl2pPr>
            <a:lvl3pPr marL="188252" indent="0">
              <a:buNone/>
              <a:defRPr/>
            </a:lvl3pPr>
            <a:lvl4pPr marL="376504" indent="0">
              <a:buNone/>
              <a:defRPr/>
            </a:lvl4pPr>
            <a:lvl5pPr marL="56475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2705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image" Target="../media/image4.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3.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theme" Target="../theme/theme4.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image" Target="../media/image14.png"/><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theme" Target="../theme/theme5.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image" Target="../media/image14.png"/><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theme" Target="../theme/theme7.xml"/><Relationship Id="rId5" Type="http://schemas.openxmlformats.org/officeDocument/2006/relationships/slideLayout" Target="../slideLayouts/slideLayout142.xml"/><Relationship Id="rId10" Type="http://schemas.openxmlformats.org/officeDocument/2006/relationships/slideLayout" Target="../slideLayouts/slideLayout147.xml"/><Relationship Id="rId4" Type="http://schemas.openxmlformats.org/officeDocument/2006/relationships/slideLayout" Target="../slideLayouts/slideLayout141.xml"/><Relationship Id="rId9" Type="http://schemas.openxmlformats.org/officeDocument/2006/relationships/slideLayout" Target="../slideLayouts/slideLayout1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54" r:id="rId21"/>
    <p:sldLayoutId id="2147484155" r:id="rId22"/>
    <p:sldLayoutId id="2147484158" r:id="rId23"/>
    <p:sldLayoutId id="2147484159" r:id="rId24"/>
    <p:sldLayoutId id="2147484160" r:id="rId25"/>
    <p:sldLayoutId id="2147484198" r:id="rId26"/>
    <p:sldLayoutId id="2147484240"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62194233"/>
      </p:ext>
    </p:extLst>
  </p:cSld>
  <p:clrMap bg1="dk1" tx1="lt1" bg2="dk2" tx2="lt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 id="214748419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75852874"/>
      </p:ext>
    </p:extLst>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6" r:id="rId15"/>
    <p:sldLayoutId id="2147484227" r:id="rId16"/>
    <p:sldLayoutId id="2147484228" r:id="rId17"/>
    <p:sldLayoutId id="2147484229" r:id="rId18"/>
    <p:sldLayoutId id="2147484230" r:id="rId19"/>
    <p:sldLayoutId id="2147484231" r:id="rId20"/>
    <p:sldLayoutId id="2147484232" r:id="rId21"/>
    <p:sldLayoutId id="2147484233" r:id="rId22"/>
    <p:sldLayoutId id="2147484234" r:id="rId23"/>
    <p:sldLayoutId id="2147484235" r:id="rId24"/>
    <p:sldLayoutId id="2147484236" r:id="rId25"/>
    <p:sldLayoutId id="2147484237" r:id="rId26"/>
    <p:sldLayoutId id="2147484238" r:id="rId27"/>
    <p:sldLayoutId id="2147484239"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297235667"/>
      </p:ext>
    </p:extLst>
  </p:cSld>
  <p:clrMap bg1="lt1" tx1="dk1" bg2="lt2" tx2="dk2" accent1="accent1" accent2="accent2" accent3="accent3" accent4="accent4" accent5="accent5" accent6="accent6" hlink="hlink" folHlink="folHlink"/>
  <p:sldLayoutIdLst>
    <p:sldLayoutId id="2147484242" r:id="rId1"/>
    <p:sldLayoutId id="2147484243" r:id="rId2"/>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42435955"/>
      </p:ext>
    </p:extLst>
  </p:cSld>
  <p:clrMap bg1="lt1" tx1="dk1" bg2="lt2" tx2="dk2" accent1="accent1" accent2="accent2" accent3="accent3" accent4="accent4" accent5="accent5" accent6="accent6" hlink="hlink" folHlink="folHlink"/>
  <p:sldLayoutIdLst>
    <p:sldLayoutId id="2147484253" r:id="rId1"/>
    <p:sldLayoutId id="2147484254" r:id="rId2"/>
    <p:sldLayoutId id="2147484255" r:id="rId3"/>
    <p:sldLayoutId id="2147484256" r:id="rId4"/>
    <p:sldLayoutId id="2147484257" r:id="rId5"/>
    <p:sldLayoutId id="2147484258" r:id="rId6"/>
    <p:sldLayoutId id="2147484259" r:id="rId7"/>
    <p:sldLayoutId id="2147484260" r:id="rId8"/>
    <p:sldLayoutId id="2147484261" r:id="rId9"/>
    <p:sldLayoutId id="2147484262" r:id="rId10"/>
    <p:sldLayoutId id="2147484263" r:id="rId11"/>
    <p:sldLayoutId id="2147484264" r:id="rId12"/>
    <p:sldLayoutId id="2147484265" r:id="rId13"/>
    <p:sldLayoutId id="2147484266" r:id="rId14"/>
    <p:sldLayoutId id="2147484267" r:id="rId15"/>
    <p:sldLayoutId id="2147484268" r:id="rId16"/>
    <p:sldLayoutId id="2147484269" r:id="rId17"/>
    <p:sldLayoutId id="2147484270" r:id="rId18"/>
    <p:sldLayoutId id="2147484271" r:id="rId19"/>
    <p:sldLayoutId id="2147484272" r:id="rId20"/>
    <p:sldLayoutId id="2147484273" r:id="rId21"/>
    <p:sldLayoutId id="2147484274" r:id="rId22"/>
    <p:sldLayoutId id="2147484275" r:id="rId23"/>
    <p:sldLayoutId id="2147484276" r:id="rId24"/>
    <p:sldLayoutId id="2147484277" r:id="rId25"/>
    <p:sldLayoutId id="2147484278"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4044678379"/>
      </p:ext>
    </p:extLst>
  </p:cSld>
  <p:clrMap bg1="lt1" tx1="dk1" bg2="lt2" tx2="dk2" accent1="accent1" accent2="accent2" accent3="accent3" accent4="accent4" accent5="accent5" accent6="accent6" hlink="hlink" folHlink="folHlink"/>
  <p:sldLayoutIdLst>
    <p:sldLayoutId id="2147484280" r:id="rId1"/>
    <p:sldLayoutId id="2147484281" r:id="rId2"/>
    <p:sldLayoutId id="2147484282" r:id="rId3"/>
    <p:sldLayoutId id="2147484283" r:id="rId4"/>
    <p:sldLayoutId id="2147484284" r:id="rId5"/>
    <p:sldLayoutId id="2147484285" r:id="rId6"/>
    <p:sldLayoutId id="2147484286" r:id="rId7"/>
    <p:sldLayoutId id="2147484287" r:id="rId8"/>
    <p:sldLayoutId id="2147484288" r:id="rId9"/>
    <p:sldLayoutId id="2147484289"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_api/web" TargetMode="External"/><Relationship Id="rId2" Type="http://schemas.openxmlformats.org/officeDocument/2006/relationships/hyperlink" Target="http://[sharepoint-site]/_api" TargetMode="External"/><Relationship Id="rId1" Type="http://schemas.openxmlformats.org/officeDocument/2006/relationships/slideLayout" Target="../slideLayouts/slideLayout79.xml"/><Relationship Id="rId6" Type="http://schemas.openxmlformats.org/officeDocument/2006/relationships/hyperlink" Target="http://[..]/_api/web/lists/GetByTitle(&#8216;Contacts&#8217;)/items" TargetMode="External"/><Relationship Id="rId5" Type="http://schemas.openxmlformats.org/officeDocument/2006/relationships/hyperlink" Target="http://[..]/_api/web/lists/GetByTitle(&#8216;Contacts&#8217;)" TargetMode="External"/><Relationship Id="rId4" Type="http://schemas.openxmlformats.org/officeDocument/2006/relationships/hyperlink" Target="http://[..]/_api/web/list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www.odata.org/" TargetMode="External"/><Relationship Id="rId2" Type="http://schemas.openxmlformats.org/officeDocument/2006/relationships/hyperlink" Target="http://en.wikipedia.org/wiki/Representational_state_transfer" TargetMode="External"/><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3" Type="http://schemas.openxmlformats.org/officeDocument/2006/relationships/hyperlink" Target="http://[..]/_api/web/lists/getbytitle(&#8216;Contacts&#8217;)" TargetMode="External"/><Relationship Id="rId2" Type="http://schemas.openxmlformats.org/officeDocument/2006/relationships/hyperlink" Target="http://[..]/_api/web/lists/list(&#8216;guid&#8217;)" TargetMode="External"/><Relationship Id="rId1" Type="http://schemas.openxmlformats.org/officeDocument/2006/relationships/slideLayout" Target="../slideLayouts/slideLayout7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hyperlink" Target="http://[..]/_api/contextinfo" TargetMode="External"/><Relationship Id="rId2" Type="http://schemas.openxmlformats.org/officeDocument/2006/relationships/hyperlink" Target="http://en.wikipedia.org/wiki/Replay_attack"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hyperlink" Target="http://www.odata.org/" TargetMode="External"/><Relationship Id="rId2" Type="http://schemas.openxmlformats.org/officeDocument/2006/relationships/hyperlink" Target="http://msdn.microsoft.com/en-us/library/office/jj860569(v=office.15).aspx" TargetMode="External"/><Relationship Id="rId1" Type="http://schemas.openxmlformats.org/officeDocument/2006/relationships/slideLayout" Target="../slideLayouts/slideLayout6.xml"/><Relationship Id="rId4" Type="http://schemas.openxmlformats.org/officeDocument/2006/relationships/hyperlink" Target="http://www.odata.org/documentation/odata-version-3-0/url-convention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3.xml"/><Relationship Id="rId1" Type="http://schemas.openxmlformats.org/officeDocument/2006/relationships/slideLayout" Target="../slideLayouts/slideLayout106.xml"/><Relationship Id="rId5" Type="http://schemas.openxmlformats.org/officeDocument/2006/relationships/image" Target="../media/image38.emf"/><Relationship Id="rId4" Type="http://schemas.openxmlformats.org/officeDocument/2006/relationships/image" Target="../media/image37.emf"/></Relationships>
</file>

<file path=ppt/slides/_rels/slide36.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4.xml"/><Relationship Id="rId1" Type="http://schemas.openxmlformats.org/officeDocument/2006/relationships/slideLayout" Target="../slideLayouts/slideLayout106.xml"/><Relationship Id="rId6" Type="http://schemas.openxmlformats.org/officeDocument/2006/relationships/image" Target="../media/image40.emf"/><Relationship Id="rId11" Type="http://schemas.openxmlformats.org/officeDocument/2006/relationships/image" Target="../media/image42.png"/><Relationship Id="rId5" Type="http://schemas.openxmlformats.org/officeDocument/2006/relationships/image" Target="../media/image39.emf"/><Relationship Id="rId10" Type="http://schemas.openxmlformats.org/officeDocument/2006/relationships/image" Target="../media/image41.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7.xml"/></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142.xml"/><Relationship Id="rId4" Type="http://schemas.openxmlformats.org/officeDocument/2006/relationships/image" Target="../media/image20.emf"/></Relationships>
</file>

<file path=ppt/slides/_rels/slide7.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emf"/><Relationship Id="rId7" Type="http://schemas.openxmlformats.org/officeDocument/2006/relationships/image" Target="../media/image26.emf"/><Relationship Id="rId12" Type="http://schemas.openxmlformats.org/officeDocument/2006/relationships/image" Target="../media/image31.emf"/><Relationship Id="rId2" Type="http://schemas.openxmlformats.org/officeDocument/2006/relationships/image" Target="../media/image21.emf"/><Relationship Id="rId1" Type="http://schemas.openxmlformats.org/officeDocument/2006/relationships/slideLayout" Target="../slideLayouts/slideLayout17.xml"/><Relationship Id="rId6" Type="http://schemas.openxmlformats.org/officeDocument/2006/relationships/image" Target="../media/image25.emf"/><Relationship Id="rId11" Type="http://schemas.openxmlformats.org/officeDocument/2006/relationships/image" Target="../media/image30.emf"/><Relationship Id="rId5" Type="http://schemas.openxmlformats.org/officeDocument/2006/relationships/image" Target="../media/image24.png"/><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670011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the REST API</a:t>
            </a:r>
            <a:endParaRPr lang="en-US" dirty="0"/>
          </a:p>
        </p:txBody>
      </p:sp>
      <p:sp>
        <p:nvSpPr>
          <p:cNvPr id="3" name="Text Placeholder 2"/>
          <p:cNvSpPr>
            <a:spLocks noGrp="1"/>
          </p:cNvSpPr>
          <p:nvPr>
            <p:ph type="body" sz="quarter" idx="10"/>
          </p:nvPr>
        </p:nvSpPr>
        <p:spPr/>
        <p:txBody>
          <a:bodyPr/>
          <a:lstStyle/>
          <a:p>
            <a:r>
              <a:rPr lang="en-US" dirty="0" smtClean="0"/>
              <a:t>Common endpoint:</a:t>
            </a:r>
          </a:p>
          <a:p>
            <a:pPr lvl="1"/>
            <a:r>
              <a:rPr lang="en-US" dirty="0" smtClean="0">
                <a:hlinkClick r:id="rId2"/>
              </a:rPr>
              <a:t>http://[sharepoint-site]/_api</a:t>
            </a:r>
            <a:endParaRPr lang="en-US" dirty="0" smtClean="0"/>
          </a:p>
          <a:p>
            <a:r>
              <a:rPr lang="en-US" dirty="0" smtClean="0"/>
              <a:t>Access to sites, lists, users, search…</a:t>
            </a:r>
          </a:p>
          <a:p>
            <a:r>
              <a:rPr lang="en-US" dirty="0" smtClean="0"/>
              <a:t>Supports </a:t>
            </a:r>
            <a:r>
              <a:rPr lang="en-US" dirty="0" err="1" smtClean="0"/>
              <a:t>OAuth</a:t>
            </a:r>
            <a:r>
              <a:rPr lang="en-US" dirty="0" smtClean="0"/>
              <a:t> 2.0 for authentication &amp; SharePoint app permissions</a:t>
            </a:r>
          </a:p>
          <a:p>
            <a:r>
              <a:rPr lang="en-US" dirty="0" smtClean="0"/>
              <a:t>Common endpoints:</a:t>
            </a:r>
          </a:p>
          <a:p>
            <a:pPr lvl="1"/>
            <a:r>
              <a:rPr lang="en-US" dirty="0" smtClean="0">
                <a:hlinkClick r:id="rId3"/>
              </a:rPr>
              <a:t>http://[..]/_</a:t>
            </a:r>
            <a:r>
              <a:rPr lang="en-US" dirty="0" err="1" smtClean="0">
                <a:hlinkClick r:id="rId3"/>
              </a:rPr>
              <a:t>api</a:t>
            </a:r>
            <a:r>
              <a:rPr lang="en-US" dirty="0" smtClean="0">
                <a:hlinkClick r:id="rId3"/>
              </a:rPr>
              <a:t>/web</a:t>
            </a:r>
            <a:endParaRPr lang="en-US" dirty="0" smtClean="0"/>
          </a:p>
          <a:p>
            <a:pPr lvl="1"/>
            <a:r>
              <a:rPr lang="en-US" dirty="0" smtClean="0">
                <a:hlinkClick r:id="rId4"/>
              </a:rPr>
              <a:t>http://[..]/_</a:t>
            </a:r>
            <a:r>
              <a:rPr lang="en-US" dirty="0" err="1" smtClean="0">
                <a:hlinkClick r:id="rId4"/>
              </a:rPr>
              <a:t>api</a:t>
            </a:r>
            <a:r>
              <a:rPr lang="en-US" dirty="0" smtClean="0">
                <a:hlinkClick r:id="rId4"/>
              </a:rPr>
              <a:t>/web/lists</a:t>
            </a:r>
            <a:endParaRPr lang="en-US" dirty="0" smtClean="0"/>
          </a:p>
          <a:p>
            <a:pPr lvl="1"/>
            <a:r>
              <a:rPr lang="en-US" dirty="0" smtClean="0">
                <a:hlinkClick r:id="rId5"/>
              </a:rPr>
              <a:t>http://[..]/_</a:t>
            </a:r>
            <a:r>
              <a:rPr lang="en-US" dirty="0" err="1" smtClean="0">
                <a:hlinkClick r:id="rId5"/>
              </a:rPr>
              <a:t>api</a:t>
            </a:r>
            <a:r>
              <a:rPr lang="en-US" dirty="0" smtClean="0">
                <a:hlinkClick r:id="rId5"/>
              </a:rPr>
              <a:t>/web/lists/</a:t>
            </a:r>
            <a:r>
              <a:rPr lang="en-US" dirty="0" err="1" smtClean="0">
                <a:hlinkClick r:id="rId5"/>
              </a:rPr>
              <a:t>GetByTitle</a:t>
            </a:r>
            <a:r>
              <a:rPr lang="en-US" dirty="0" smtClean="0">
                <a:hlinkClick r:id="rId5"/>
              </a:rPr>
              <a:t>(‘Contacts’)</a:t>
            </a:r>
            <a:endParaRPr lang="en-US" dirty="0" smtClean="0"/>
          </a:p>
          <a:p>
            <a:pPr lvl="1"/>
            <a:r>
              <a:rPr lang="en-US" dirty="0">
                <a:hlinkClick r:id="rId6"/>
              </a:rPr>
              <a:t>http://[..]/_</a:t>
            </a:r>
            <a:r>
              <a:rPr lang="en-US" dirty="0" err="1">
                <a:hlinkClick r:id="rId6"/>
              </a:rPr>
              <a:t>api</a:t>
            </a:r>
            <a:r>
              <a:rPr lang="en-US" dirty="0">
                <a:hlinkClick r:id="rId6"/>
              </a:rPr>
              <a:t>/web/lists/</a:t>
            </a:r>
            <a:r>
              <a:rPr lang="en-US" dirty="0" err="1">
                <a:hlinkClick r:id="rId6"/>
              </a:rPr>
              <a:t>GetByTitle</a:t>
            </a:r>
            <a:r>
              <a:rPr lang="en-US" dirty="0">
                <a:hlinkClick r:id="rId6"/>
              </a:rPr>
              <a:t>(‘Contacts</a:t>
            </a:r>
            <a:r>
              <a:rPr lang="en-US" dirty="0" smtClean="0">
                <a:hlinkClick r:id="rId6"/>
              </a:rPr>
              <a:t>’)/items</a:t>
            </a:r>
            <a:r>
              <a:rPr lang="en-US" dirty="0" smtClean="0"/>
              <a:t> </a:t>
            </a:r>
            <a:endParaRPr lang="en-US" dirty="0"/>
          </a:p>
        </p:txBody>
      </p:sp>
    </p:spTree>
    <p:extLst>
      <p:ext uri="{BB962C8B-B14F-4D97-AF65-F5344CB8AC3E}">
        <p14:creationId xmlns:p14="http://schemas.microsoft.com/office/powerpoint/2010/main" val="3162727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&amp; OData</a:t>
            </a:r>
            <a:endParaRPr lang="en-US" dirty="0"/>
          </a:p>
        </p:txBody>
      </p:sp>
      <p:sp>
        <p:nvSpPr>
          <p:cNvPr id="3" name="Text Placeholder 2"/>
          <p:cNvSpPr>
            <a:spLocks noGrp="1"/>
          </p:cNvSpPr>
          <p:nvPr>
            <p:ph type="body" sz="quarter" idx="10"/>
          </p:nvPr>
        </p:nvSpPr>
        <p:spPr/>
        <p:txBody>
          <a:bodyPr/>
          <a:lstStyle/>
          <a:p>
            <a:r>
              <a:rPr lang="en-US" dirty="0" smtClean="0"/>
              <a:t>REST is a concept, introduced in 1970s</a:t>
            </a:r>
          </a:p>
          <a:p>
            <a:pPr lvl="1"/>
            <a:r>
              <a:rPr lang="en-US" dirty="0">
                <a:hlinkClick r:id="rId2"/>
              </a:rPr>
              <a:t>http://</a:t>
            </a:r>
            <a:r>
              <a:rPr lang="en-US" dirty="0" smtClean="0">
                <a:hlinkClick r:id="rId2"/>
              </a:rPr>
              <a:t>en.wikipedia.org/wiki/Representational_state_transfer</a:t>
            </a:r>
            <a:endParaRPr lang="en-US" dirty="0" smtClean="0"/>
          </a:p>
          <a:p>
            <a:pPr lvl="1"/>
            <a:r>
              <a:rPr lang="en-US" dirty="0" smtClean="0"/>
              <a:t>Outlines how data can be exchanged over the World Wide Web</a:t>
            </a:r>
          </a:p>
          <a:p>
            <a:r>
              <a:rPr lang="en-US" dirty="0" smtClean="0"/>
              <a:t>OData is an open &amp; ratified protocol based on REST</a:t>
            </a:r>
          </a:p>
          <a:p>
            <a:pPr lvl="1"/>
            <a:r>
              <a:rPr lang="en-US" dirty="0">
                <a:hlinkClick r:id="rId3"/>
              </a:rPr>
              <a:t>http://</a:t>
            </a:r>
            <a:r>
              <a:rPr lang="en-US" dirty="0" smtClean="0">
                <a:hlinkClick r:id="rId3"/>
              </a:rPr>
              <a:t>www.odata.org</a:t>
            </a:r>
            <a:endParaRPr lang="en-US" dirty="0" smtClean="0"/>
          </a:p>
          <a:p>
            <a:pPr lvl="1"/>
            <a:r>
              <a:rPr lang="en-US" dirty="0" smtClean="0"/>
              <a:t>Defines specific data format submissions &amp; responses</a:t>
            </a:r>
          </a:p>
          <a:p>
            <a:pPr lvl="1"/>
            <a:r>
              <a:rPr lang="en-US" dirty="0" smtClean="0"/>
              <a:t>Defines set grammar &amp; vocabularies for communicating with services</a:t>
            </a:r>
          </a:p>
          <a:p>
            <a:pPr lvl="1"/>
            <a:r>
              <a:rPr lang="en-US" dirty="0" smtClean="0"/>
              <a:t>Self describing with dynamic metadata endpoint</a:t>
            </a:r>
          </a:p>
          <a:p>
            <a:pPr lvl="1"/>
            <a:endParaRPr lang="en-US" dirty="0" smtClean="0"/>
          </a:p>
          <a:p>
            <a:pPr marL="0" indent="0">
              <a:buNone/>
            </a:pPr>
            <a:r>
              <a:rPr lang="en-US" sz="2800" i="1" dirty="0" smtClean="0"/>
              <a:t>SharePoint 2013 &amp; SharePoint Online mostly support the entire OData 3.0 protocol spec</a:t>
            </a:r>
            <a:endParaRPr lang="en-US" sz="2800" i="1"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11</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18889310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OData in SharePoint</a:t>
            </a:r>
            <a:endParaRPr lang="en-US" dirty="0"/>
          </a:p>
        </p:txBody>
      </p:sp>
      <p:sp>
        <p:nvSpPr>
          <p:cNvPr id="3" name="Text Placeholder 2"/>
          <p:cNvSpPr>
            <a:spLocks noGrp="1"/>
          </p:cNvSpPr>
          <p:nvPr>
            <p:ph type="body" sz="quarter" idx="10"/>
          </p:nvPr>
        </p:nvSpPr>
        <p:spPr/>
        <p:txBody>
          <a:bodyPr/>
          <a:lstStyle/>
          <a:p>
            <a:r>
              <a:rPr lang="en-US" dirty="0" smtClean="0"/>
              <a:t>All endpoints are canonical URLs</a:t>
            </a:r>
          </a:p>
          <a:p>
            <a:pPr lvl="1"/>
            <a:r>
              <a:rPr lang="en-US" dirty="0" smtClean="0"/>
              <a:t>Absolute URL endpoint to a collection (</a:t>
            </a:r>
            <a:r>
              <a:rPr lang="en-US" i="1" dirty="0" err="1" smtClean="0"/>
              <a:t>entitySet</a:t>
            </a:r>
            <a:r>
              <a:rPr lang="en-US" dirty="0" smtClean="0"/>
              <a:t>) or item (</a:t>
            </a:r>
            <a:r>
              <a:rPr lang="en-US" i="1" dirty="0" smtClean="0"/>
              <a:t>entity</a:t>
            </a:r>
            <a:r>
              <a:rPr lang="en-US" dirty="0" smtClean="0"/>
              <a:t>)</a:t>
            </a:r>
          </a:p>
          <a:p>
            <a:r>
              <a:rPr lang="en-US" dirty="0" smtClean="0"/>
              <a:t>Sometimes multiple paths lead to the same thing</a:t>
            </a:r>
          </a:p>
          <a:p>
            <a:pPr lvl="1"/>
            <a:r>
              <a:rPr lang="en-US" dirty="0" smtClean="0">
                <a:hlinkClick r:id="rId2"/>
              </a:rPr>
              <a:t>http://[..]/_</a:t>
            </a:r>
            <a:r>
              <a:rPr lang="en-US" dirty="0" err="1" smtClean="0">
                <a:hlinkClick r:id="rId2"/>
              </a:rPr>
              <a:t>api</a:t>
            </a:r>
            <a:r>
              <a:rPr lang="en-US" dirty="0" smtClean="0">
                <a:hlinkClick r:id="rId2"/>
              </a:rPr>
              <a:t>/web/lists/list(‘</a:t>
            </a:r>
            <a:r>
              <a:rPr lang="en-US" dirty="0" err="1" smtClean="0">
                <a:hlinkClick r:id="rId2"/>
              </a:rPr>
              <a:t>guid</a:t>
            </a:r>
            <a:r>
              <a:rPr lang="en-US" dirty="0" smtClean="0">
                <a:hlinkClick r:id="rId2"/>
              </a:rPr>
              <a:t>’)</a:t>
            </a:r>
            <a:endParaRPr lang="en-US" dirty="0" smtClean="0"/>
          </a:p>
          <a:p>
            <a:pPr lvl="1"/>
            <a:r>
              <a:rPr lang="en-US" dirty="0" smtClean="0">
                <a:hlinkClick r:id="rId3"/>
              </a:rPr>
              <a:t>http://[..]/_</a:t>
            </a:r>
            <a:r>
              <a:rPr lang="en-US" dirty="0" err="1" smtClean="0">
                <a:hlinkClick r:id="rId3"/>
              </a:rPr>
              <a:t>api</a:t>
            </a:r>
            <a:r>
              <a:rPr lang="en-US" dirty="0" smtClean="0">
                <a:hlinkClick r:id="rId3"/>
              </a:rPr>
              <a:t>/web/lists/</a:t>
            </a:r>
            <a:r>
              <a:rPr lang="en-US" dirty="0" err="1" smtClean="0">
                <a:hlinkClick r:id="rId3"/>
              </a:rPr>
              <a:t>getbytitle</a:t>
            </a:r>
            <a:r>
              <a:rPr lang="en-US" dirty="0" smtClean="0">
                <a:hlinkClick r:id="rId3"/>
              </a:rPr>
              <a:t>(‘Contacts’)</a:t>
            </a:r>
            <a:endParaRPr lang="en-US" dirty="0" smtClean="0"/>
          </a:p>
          <a:p>
            <a:r>
              <a:rPr lang="en-US" dirty="0" smtClean="0"/>
              <a:t>Responses are self describing</a:t>
            </a:r>
          </a:p>
          <a:p>
            <a:pPr lvl="1"/>
            <a:r>
              <a:rPr lang="en-US" dirty="0" smtClean="0"/>
              <a:t>Show relationships between other entities or child collections</a:t>
            </a:r>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12</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5016279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REST API &amp; Supported Data Formats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41152392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Supported REST Data Formats</a:t>
            </a:r>
            <a:endParaRPr lang="en-US" dirty="0"/>
          </a:p>
        </p:txBody>
      </p:sp>
      <p:sp>
        <p:nvSpPr>
          <p:cNvPr id="5" name="Text Placeholder 4"/>
          <p:cNvSpPr>
            <a:spLocks noGrp="1"/>
          </p:cNvSpPr>
          <p:nvPr>
            <p:ph type="body" sz="quarter" idx="10"/>
          </p:nvPr>
        </p:nvSpPr>
        <p:spPr/>
        <p:txBody>
          <a:bodyPr/>
          <a:lstStyle/>
          <a:p>
            <a:r>
              <a:rPr lang="en-US" dirty="0" smtClean="0"/>
              <a:t>XML</a:t>
            </a:r>
          </a:p>
          <a:p>
            <a:pPr lvl="1"/>
            <a:r>
              <a:rPr lang="en-US" dirty="0" smtClean="0"/>
              <a:t>Mime type: </a:t>
            </a:r>
            <a:r>
              <a:rPr lang="en-US" b="1" dirty="0" smtClean="0"/>
              <a:t>application/</a:t>
            </a:r>
            <a:r>
              <a:rPr lang="en-US" b="1" dirty="0" err="1" smtClean="0"/>
              <a:t>atom+xml</a:t>
            </a:r>
            <a:endParaRPr lang="en-US" b="1" dirty="0" smtClean="0"/>
          </a:p>
          <a:p>
            <a:pPr lvl="1"/>
            <a:r>
              <a:rPr lang="en-US" dirty="0" smtClean="0"/>
              <a:t>Typically larger payload response than JSON</a:t>
            </a:r>
          </a:p>
          <a:p>
            <a:pPr lvl="1"/>
            <a:r>
              <a:rPr lang="en-US" dirty="0" smtClean="0"/>
              <a:t>Can be used to submit or retrieve data</a:t>
            </a:r>
          </a:p>
          <a:p>
            <a:pPr lvl="1"/>
            <a:r>
              <a:rPr lang="en-US" dirty="0" smtClean="0"/>
              <a:t>Client-side &amp; server-side SDKs available to help in parsing &amp; construction</a:t>
            </a:r>
          </a:p>
          <a:p>
            <a:r>
              <a:rPr lang="en-US" dirty="0" smtClean="0"/>
              <a:t>JSON</a:t>
            </a:r>
          </a:p>
          <a:p>
            <a:pPr lvl="1"/>
            <a:r>
              <a:rPr lang="en-US" dirty="0" smtClean="0"/>
              <a:t>Mime type: </a:t>
            </a:r>
            <a:r>
              <a:rPr lang="en-US" b="1" dirty="0" smtClean="0"/>
              <a:t>application/</a:t>
            </a:r>
            <a:r>
              <a:rPr lang="en-US" b="1" dirty="0" err="1" smtClean="0"/>
              <a:t>json;odata</a:t>
            </a:r>
            <a:r>
              <a:rPr lang="en-US" b="1" dirty="0" smtClean="0"/>
              <a:t>=verbose</a:t>
            </a:r>
          </a:p>
          <a:p>
            <a:pPr lvl="1"/>
            <a:r>
              <a:rPr lang="en-US" dirty="0" smtClean="0"/>
              <a:t>OData 3.0 protocol supports the JSON verbose format</a:t>
            </a:r>
          </a:p>
          <a:p>
            <a:pPr lvl="1"/>
            <a:r>
              <a:rPr lang="en-US" dirty="0" smtClean="0"/>
              <a:t>OData 4.0 protocol supports JSON light &amp; minimal </a:t>
            </a:r>
            <a:r>
              <a:rPr lang="en-US" dirty="0" err="1" smtClean="0"/>
              <a:t>medata</a:t>
            </a:r>
            <a:endParaRPr lang="en-US" dirty="0" smtClean="0"/>
          </a:p>
          <a:p>
            <a:pPr lvl="1"/>
            <a:r>
              <a:rPr lang="en-US" dirty="0" smtClean="0"/>
              <a:t>Typically smaller payload response than XML</a:t>
            </a:r>
          </a:p>
          <a:p>
            <a:pPr lvl="1"/>
            <a:r>
              <a:rPr lang="en-US" dirty="0"/>
              <a:t>Can be used to submit or retrieve data</a:t>
            </a:r>
          </a:p>
          <a:p>
            <a:pPr lvl="1"/>
            <a:r>
              <a:rPr lang="en-US" dirty="0"/>
              <a:t>Client-side &amp; server-side SDKs available to help in parsing &amp; construction</a:t>
            </a:r>
          </a:p>
        </p:txBody>
      </p:sp>
    </p:spTree>
    <p:extLst>
      <p:ext uri="{BB962C8B-B14F-4D97-AF65-F5344CB8AC3E}">
        <p14:creationId xmlns:p14="http://schemas.microsoft.com/office/powerpoint/2010/main" val="24892174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Controlling Data Submitted / Requested</a:t>
            </a:r>
            <a:endParaRPr lang="en-US" dirty="0"/>
          </a:p>
        </p:txBody>
      </p:sp>
      <p:sp>
        <p:nvSpPr>
          <p:cNvPr id="3" name="Text Placeholder 2"/>
          <p:cNvSpPr>
            <a:spLocks noGrp="1"/>
          </p:cNvSpPr>
          <p:nvPr>
            <p:ph type="body" sz="quarter" idx="10"/>
          </p:nvPr>
        </p:nvSpPr>
        <p:spPr/>
        <p:txBody>
          <a:bodyPr/>
          <a:lstStyle/>
          <a:p>
            <a:r>
              <a:rPr lang="en-US" dirty="0" smtClean="0"/>
              <a:t>Specify data format sent to the service:</a:t>
            </a:r>
          </a:p>
          <a:p>
            <a:pPr lvl="1"/>
            <a:r>
              <a:rPr lang="en-US" dirty="0" smtClean="0"/>
              <a:t>Content-Type: application/</a:t>
            </a:r>
            <a:r>
              <a:rPr lang="en-US" dirty="0" err="1" smtClean="0"/>
              <a:t>atom+xml</a:t>
            </a:r>
            <a:endParaRPr lang="en-US" dirty="0" smtClean="0"/>
          </a:p>
          <a:p>
            <a:pPr lvl="1"/>
            <a:r>
              <a:rPr lang="en-US" dirty="0" smtClean="0"/>
              <a:t>Content-Type: application/</a:t>
            </a:r>
            <a:r>
              <a:rPr lang="en-US" dirty="0" err="1" smtClean="0"/>
              <a:t>json;odata</a:t>
            </a:r>
            <a:r>
              <a:rPr lang="en-US" dirty="0" smtClean="0"/>
              <a:t>=verbose</a:t>
            </a:r>
          </a:p>
          <a:p>
            <a:endParaRPr lang="en-US" dirty="0" smtClean="0"/>
          </a:p>
          <a:p>
            <a:r>
              <a:rPr lang="en-US" dirty="0" smtClean="0"/>
              <a:t>Specify data format returned when submitting requests:</a:t>
            </a:r>
          </a:p>
          <a:p>
            <a:pPr lvl="1"/>
            <a:r>
              <a:rPr lang="en-US" dirty="0" smtClean="0"/>
              <a:t>Accept: </a:t>
            </a:r>
            <a:r>
              <a:rPr lang="en-US" dirty="0"/>
              <a:t>application/</a:t>
            </a:r>
            <a:r>
              <a:rPr lang="en-US" dirty="0" err="1"/>
              <a:t>atom+xml</a:t>
            </a:r>
            <a:endParaRPr lang="en-US" dirty="0"/>
          </a:p>
          <a:p>
            <a:pPr lvl="1"/>
            <a:r>
              <a:rPr lang="en-US" dirty="0" smtClean="0"/>
              <a:t>Accept: </a:t>
            </a:r>
            <a:r>
              <a:rPr lang="en-US" dirty="0"/>
              <a:t>application/</a:t>
            </a:r>
            <a:r>
              <a:rPr lang="en-US" dirty="0" err="1"/>
              <a:t>json;odata</a:t>
            </a:r>
            <a:r>
              <a:rPr lang="en-US" dirty="0"/>
              <a:t>=verbose</a:t>
            </a:r>
          </a:p>
          <a:p>
            <a:pPr lvl="1"/>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15</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1666600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Querying Data from REST Services</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904207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Querying Data from REST Services</a:t>
            </a:r>
            <a:endParaRPr lang="en-US" dirty="0"/>
          </a:p>
        </p:txBody>
      </p:sp>
      <p:sp>
        <p:nvSpPr>
          <p:cNvPr id="5" name="Text Placeholder 4"/>
          <p:cNvSpPr>
            <a:spLocks noGrp="1"/>
          </p:cNvSpPr>
          <p:nvPr>
            <p:ph type="body" sz="quarter" idx="10"/>
          </p:nvPr>
        </p:nvSpPr>
        <p:spPr/>
        <p:txBody>
          <a:bodyPr/>
          <a:lstStyle/>
          <a:p>
            <a:r>
              <a:rPr lang="en-US" dirty="0" smtClean="0"/>
              <a:t>Always include:</a:t>
            </a:r>
          </a:p>
          <a:p>
            <a:pPr lvl="1"/>
            <a:r>
              <a:rPr lang="en-US" dirty="0" smtClean="0"/>
              <a:t>HTTP GET</a:t>
            </a:r>
          </a:p>
          <a:p>
            <a:pPr lvl="1"/>
            <a:r>
              <a:rPr lang="en-US" dirty="0" smtClean="0"/>
              <a:t>Endpoint of the resource to return</a:t>
            </a:r>
          </a:p>
          <a:p>
            <a:pPr lvl="1"/>
            <a:r>
              <a:rPr lang="en-US" dirty="0" smtClean="0"/>
              <a:t>Headers for authentication &amp; data format requested</a:t>
            </a:r>
          </a:p>
          <a:p>
            <a:r>
              <a:rPr lang="en-US" dirty="0" smtClean="0"/>
              <a:t>Control the query using OData operators on the query string:</a:t>
            </a:r>
          </a:p>
          <a:p>
            <a:pPr lvl="1"/>
            <a:r>
              <a:rPr lang="en-US" b="1" dirty="0" smtClean="0"/>
              <a:t>$select: </a:t>
            </a:r>
            <a:r>
              <a:rPr lang="en-US" dirty="0" smtClean="0"/>
              <a:t>tell the service to only return specific fields</a:t>
            </a:r>
          </a:p>
          <a:p>
            <a:pPr lvl="1"/>
            <a:r>
              <a:rPr lang="en-US" b="1" dirty="0" smtClean="0"/>
              <a:t>$</a:t>
            </a:r>
            <a:r>
              <a:rPr lang="en-US" b="1" dirty="0" err="1" smtClean="0"/>
              <a:t>orderby</a:t>
            </a:r>
            <a:r>
              <a:rPr lang="en-US" b="1" dirty="0" smtClean="0"/>
              <a:t>:</a:t>
            </a:r>
            <a:r>
              <a:rPr lang="en-US" dirty="0" smtClean="0"/>
              <a:t> sort the returned data by a specific field</a:t>
            </a:r>
          </a:p>
          <a:p>
            <a:pPr lvl="1"/>
            <a:r>
              <a:rPr lang="en-US" b="1" dirty="0" smtClean="0"/>
              <a:t>$filter:</a:t>
            </a:r>
            <a:r>
              <a:rPr lang="en-US" dirty="0" smtClean="0"/>
              <a:t> use like a where clause</a:t>
            </a:r>
          </a:p>
          <a:p>
            <a:pPr lvl="2"/>
            <a:r>
              <a:rPr lang="en-US" b="1" dirty="0" smtClean="0"/>
              <a:t>$filter=</a:t>
            </a:r>
            <a:r>
              <a:rPr lang="en-US" b="1" dirty="0" err="1" smtClean="0"/>
              <a:t>CompanyName</a:t>
            </a:r>
            <a:r>
              <a:rPr lang="en-US" b="1" dirty="0" smtClean="0"/>
              <a:t> </a:t>
            </a:r>
            <a:r>
              <a:rPr lang="en-US" b="1" dirty="0" err="1" smtClean="0"/>
              <a:t>eq</a:t>
            </a:r>
            <a:r>
              <a:rPr lang="en-US" b="1" dirty="0" smtClean="0"/>
              <a:t> ‘Contoso’</a:t>
            </a:r>
          </a:p>
          <a:p>
            <a:pPr lvl="2"/>
            <a:r>
              <a:rPr lang="en-US" b="1" dirty="0" smtClean="0"/>
              <a:t>$filter=substring(CompanyName,1,2) </a:t>
            </a:r>
            <a:r>
              <a:rPr lang="en-US" b="1" dirty="0" err="1" smtClean="0"/>
              <a:t>eq</a:t>
            </a:r>
            <a:r>
              <a:rPr lang="en-US" b="1" dirty="0" smtClean="0"/>
              <a:t> ‘Co’</a:t>
            </a:r>
            <a:endParaRPr lang="en-US" b="1" dirty="0"/>
          </a:p>
        </p:txBody>
      </p:sp>
    </p:spTree>
    <p:extLst>
      <p:ext uri="{BB962C8B-B14F-4D97-AF65-F5344CB8AC3E}">
        <p14:creationId xmlns:p14="http://schemas.microsoft.com/office/powerpoint/2010/main" val="22608847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Querying Data from </a:t>
            </a:r>
            <a:r>
              <a:rPr lang="en-US" dirty="0" err="1" smtClean="0"/>
              <a:t>ReST</a:t>
            </a:r>
            <a:r>
              <a:rPr lang="en-US" dirty="0" smtClean="0"/>
              <a:t> Services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12923796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Creating, Updating &amp; Deleting Data with </a:t>
            </a:r>
            <a:br>
              <a:rPr lang="en-US" dirty="0" smtClean="0"/>
            </a:br>
            <a:r>
              <a:rPr lang="en-US" dirty="0" smtClean="0"/>
              <a:t>REST Services</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4748869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4238415543"/>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047037">
                <a:tc>
                  <a:txBody>
                    <a:bodyPr/>
                    <a:lstStyle/>
                    <a:p>
                      <a:r>
                        <a:rPr lang="en-US" sz="2400" dirty="0" smtClean="0"/>
                        <a:t>Deep Dive into the Building Blocks and Services of the SharePoint Platform</a:t>
                      </a:r>
                      <a:endParaRPr lang="en-US" sz="2400" dirty="0"/>
                    </a:p>
                  </a:txBody>
                  <a:tcPr marL="91403" marR="91403" marT="45701" marB="45701" anchor="ctr"/>
                </a:tc>
                <a:extLst>
                  <a:ext uri="{0D108BD9-81ED-4DB2-BD59-A6C34878D82A}">
                    <a16:rowId xmlns:a16="http://schemas.microsoft.com/office/drawing/2014/main" val="829859176"/>
                  </a:ext>
                </a:extLst>
              </a:tr>
              <a:tr h="360260">
                <a:tc>
                  <a:txBody>
                    <a:bodyPr/>
                    <a:lstStyle/>
                    <a:p>
                      <a:r>
                        <a:rPr lang="en-US" sz="1800" b="0" dirty="0" smtClean="0"/>
                        <a:t>Module 1: Developing Advanced Workflow Scenarios in Office 365</a:t>
                      </a:r>
                      <a:endParaRPr lang="en-US" sz="1800" b="0" baseline="0" dirty="0" smtClean="0"/>
                    </a:p>
                  </a:txBody>
                  <a:tcPr marL="91403" marR="91403" marT="45701" marB="45701" anchor="ctr"/>
                </a:tc>
                <a:extLst>
                  <a:ext uri="{0D108BD9-81ED-4DB2-BD59-A6C34878D82A}">
                    <a16:rowId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SharePoint Lists for Data Storage</a:t>
                      </a:r>
                    </a:p>
                  </a:txBody>
                  <a:tcPr marL="91403" marR="91403" marT="45701" marB="45701" anchor="ctr"/>
                </a:tc>
                <a:extLst>
                  <a:ext uri="{0D108BD9-81ED-4DB2-BD59-A6C34878D82A}">
                    <a16:rowId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3: Deep Dive into SharePoint Lists with REST APIs</a:t>
                      </a:r>
                    </a:p>
                  </a:txBody>
                  <a:tcPr marL="91403" marR="91403" marT="45701" marB="45701" anchor="ctr"/>
                </a:tc>
                <a:extLst>
                  <a:ext uri="{0D108BD9-81ED-4DB2-BD59-A6C34878D82A}">
                    <a16:rowId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SharePoint Lists with CSOM APIs</a:t>
                      </a:r>
                      <a:endParaRPr lang="en-US" sz="1800" b="1" dirty="0" smtClean="0"/>
                    </a:p>
                  </a:txBody>
                  <a:tcPr marL="91403" marR="91403" marT="45701" marB="45701" anchor="ctr"/>
                </a:tc>
                <a:extLst>
                  <a:ext uri="{0D108BD9-81ED-4DB2-BD59-A6C34878D82A}">
                    <a16:rowId xmlns:a16="http://schemas.microsoft.com/office/drawing/2014/main" val="10004"/>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SharePoint 2013 Remote Event Receivers</a:t>
                      </a:r>
                      <a:endParaRPr lang="en-US" sz="1800" b="0" dirty="0" smtClean="0"/>
                    </a:p>
                  </a:txBody>
                  <a:tcPr marL="91403" marR="91403" marT="45701" marB="45701" anchor="ctr"/>
                </a:tc>
                <a:extLst>
                  <a:ext uri="{0D108BD9-81ED-4DB2-BD59-A6C34878D82A}">
                    <a16:rowId xmlns:a16="http://schemas.microsoft.com/office/drawing/2014/main" val="10005"/>
                  </a:ext>
                </a:extLst>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Search Scenarios in Office 365</a:t>
                      </a:r>
                    </a:p>
                  </a:txBody>
                  <a:tcPr marL="91403" marR="91403" marT="45701" marB="45701" anchor="ctr"/>
                </a:tc>
                <a:extLst>
                  <a:ext uri="{0D108BD9-81ED-4DB2-BD59-A6C34878D82A}">
                    <a16:rowId xmlns:a16="http://schemas.microsoft.com/office/drawing/2014/main" val="10006"/>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Business Connectivity Services in Office 365</a:t>
                      </a:r>
                    </a:p>
                  </a:txBody>
                  <a:tcPr marL="91403" marR="91403" marT="45701" marB="45701" anchor="ctr"/>
                </a:tc>
                <a:extLst>
                  <a:ext uri="{0D108BD9-81ED-4DB2-BD59-A6C34878D82A}">
                    <a16:rowId xmlns:a16="http://schemas.microsoft.com/office/drawing/2014/main" val="10007"/>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Developing Advanced Taxonomy Scenarios in Office 365</a:t>
                      </a:r>
                    </a:p>
                  </a:txBody>
                  <a:tcPr marL="91403" marR="91403" marT="45701" marB="45701"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2301985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Form / Security Digest</a:t>
            </a:r>
            <a:endParaRPr lang="en-US" dirty="0"/>
          </a:p>
        </p:txBody>
      </p:sp>
      <p:sp>
        <p:nvSpPr>
          <p:cNvPr id="5" name="Text Placeholder 4"/>
          <p:cNvSpPr>
            <a:spLocks noGrp="1"/>
          </p:cNvSpPr>
          <p:nvPr>
            <p:ph type="body" sz="quarter" idx="10"/>
          </p:nvPr>
        </p:nvSpPr>
        <p:spPr/>
        <p:txBody>
          <a:bodyPr/>
          <a:lstStyle/>
          <a:p>
            <a:r>
              <a:rPr lang="en-US" dirty="0" smtClean="0"/>
              <a:t>SharePoint includes protection from the replay attack</a:t>
            </a:r>
          </a:p>
          <a:p>
            <a:pPr lvl="1"/>
            <a:r>
              <a:rPr lang="en-US" dirty="0">
                <a:hlinkClick r:id="rId2"/>
              </a:rPr>
              <a:t>http://</a:t>
            </a:r>
            <a:r>
              <a:rPr lang="en-US" dirty="0" smtClean="0">
                <a:hlinkClick r:id="rId2"/>
              </a:rPr>
              <a:t>en.wikipedia.org/wiki/Replay_attack</a:t>
            </a:r>
            <a:endParaRPr lang="en-US" dirty="0" smtClean="0"/>
          </a:p>
          <a:p>
            <a:r>
              <a:rPr lang="en-US" dirty="0" smtClean="0"/>
              <a:t>Must include a security digest in all non-GET HTTP requests in the </a:t>
            </a:r>
            <a:r>
              <a:rPr lang="en-US" b="1" dirty="0" smtClean="0"/>
              <a:t>X-</a:t>
            </a:r>
            <a:r>
              <a:rPr lang="en-US" b="1" dirty="0" err="1" smtClean="0"/>
              <a:t>RequestDigest</a:t>
            </a:r>
            <a:r>
              <a:rPr lang="en-US" dirty="0" smtClean="0"/>
              <a:t> header</a:t>
            </a:r>
          </a:p>
          <a:p>
            <a:r>
              <a:rPr lang="en-US" dirty="0" smtClean="0"/>
              <a:t>Digest is good for 30 minutes before expiring</a:t>
            </a:r>
          </a:p>
          <a:p>
            <a:r>
              <a:rPr lang="en-US" dirty="0" smtClean="0"/>
              <a:t>Obtaining the digest</a:t>
            </a:r>
          </a:p>
          <a:p>
            <a:pPr lvl="1"/>
            <a:r>
              <a:rPr lang="en-US" dirty="0" smtClean="0"/>
              <a:t>Included in hidden form field </a:t>
            </a:r>
            <a:r>
              <a:rPr lang="en-US" b="1" dirty="0" smtClean="0"/>
              <a:t>__</a:t>
            </a:r>
            <a:r>
              <a:rPr lang="en-US" b="1" dirty="0" err="1" smtClean="0"/>
              <a:t>RequestDigest</a:t>
            </a:r>
            <a:r>
              <a:rPr lang="en-US" dirty="0" smtClean="0"/>
              <a:t> on all SharePoint pages</a:t>
            </a:r>
          </a:p>
          <a:p>
            <a:pPr lvl="1"/>
            <a:r>
              <a:rPr lang="en-US" dirty="0" smtClean="0"/>
              <a:t>Submit HTTP POST to </a:t>
            </a:r>
            <a:r>
              <a:rPr lang="en-US" dirty="0" smtClean="0">
                <a:hlinkClick r:id="rId3"/>
              </a:rPr>
              <a:t>http://[..]/_</a:t>
            </a:r>
            <a:r>
              <a:rPr lang="en-US" dirty="0" err="1" smtClean="0">
                <a:hlinkClick r:id="rId3"/>
              </a:rPr>
              <a:t>api</a:t>
            </a:r>
            <a:r>
              <a:rPr lang="en-US" dirty="0" smtClean="0">
                <a:hlinkClick r:id="rId3"/>
              </a:rPr>
              <a:t>/</a:t>
            </a:r>
            <a:r>
              <a:rPr lang="en-US" dirty="0" err="1" smtClean="0">
                <a:hlinkClick r:id="rId3"/>
              </a:rPr>
              <a:t>contextinfo</a:t>
            </a:r>
            <a:endParaRPr lang="en-US" dirty="0" smtClean="0"/>
          </a:p>
          <a:p>
            <a:pPr lvl="1"/>
            <a:endParaRPr lang="en-US" dirty="0" smtClean="0"/>
          </a:p>
        </p:txBody>
      </p:sp>
    </p:spTree>
    <p:extLst>
      <p:ext uri="{BB962C8B-B14F-4D97-AF65-F5344CB8AC3E}">
        <p14:creationId xmlns:p14="http://schemas.microsoft.com/office/powerpoint/2010/main" val="38160630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Data with REST Services</a:t>
            </a:r>
            <a:endParaRPr lang="en-US" dirty="0"/>
          </a:p>
        </p:txBody>
      </p:sp>
      <p:sp>
        <p:nvSpPr>
          <p:cNvPr id="3" name="Text Placeholder 2"/>
          <p:cNvSpPr>
            <a:spLocks noGrp="1"/>
          </p:cNvSpPr>
          <p:nvPr>
            <p:ph type="body" sz="quarter" idx="10"/>
          </p:nvPr>
        </p:nvSpPr>
        <p:spPr/>
        <p:txBody>
          <a:bodyPr/>
          <a:lstStyle/>
          <a:p>
            <a:r>
              <a:rPr lang="en-US" dirty="0" smtClean="0"/>
              <a:t>Submit HTTP request as a </a:t>
            </a:r>
            <a:r>
              <a:rPr lang="en-US" b="1" dirty="0" smtClean="0"/>
              <a:t>POST</a:t>
            </a:r>
          </a:p>
          <a:p>
            <a:r>
              <a:rPr lang="en-US" dirty="0" smtClean="0"/>
              <a:t>Endpoint of request is the </a:t>
            </a:r>
            <a:r>
              <a:rPr lang="en-US" dirty="0" err="1" smtClean="0"/>
              <a:t>EntitySet</a:t>
            </a:r>
            <a:r>
              <a:rPr lang="en-US" dirty="0" smtClean="0"/>
              <a:t> where it should be created</a:t>
            </a:r>
          </a:p>
          <a:p>
            <a:r>
              <a:rPr lang="en-US" dirty="0" smtClean="0"/>
              <a:t>Body of the request contains the data (XML / JSON) to be used in creating the entity</a:t>
            </a:r>
          </a:p>
          <a:p>
            <a:r>
              <a:rPr lang="en-US" dirty="0" smtClean="0"/>
              <a:t>Include additional headings</a:t>
            </a:r>
          </a:p>
          <a:p>
            <a:pPr lvl="1"/>
            <a:r>
              <a:rPr lang="en-US" b="1" dirty="0"/>
              <a:t>Content-Type</a:t>
            </a:r>
            <a:r>
              <a:rPr lang="en-US" dirty="0"/>
              <a:t>, </a:t>
            </a:r>
            <a:r>
              <a:rPr lang="en-US" b="1" dirty="0"/>
              <a:t>Content-Length</a:t>
            </a:r>
            <a:r>
              <a:rPr lang="en-US" dirty="0"/>
              <a:t> &amp; </a:t>
            </a:r>
            <a:r>
              <a:rPr lang="en-US" b="1" dirty="0"/>
              <a:t>X-</a:t>
            </a:r>
            <a:r>
              <a:rPr lang="en-US" b="1" dirty="0" err="1"/>
              <a:t>RequestDigest</a:t>
            </a:r>
            <a:endParaRPr lang="en-US" b="1" dirty="0"/>
          </a:p>
          <a:p>
            <a:r>
              <a:rPr lang="en-US" dirty="0" smtClean="0"/>
              <a:t>Service responds with resulting entity &amp; HTTP 201</a:t>
            </a:r>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spTree>
    <p:extLst>
      <p:ext uri="{BB962C8B-B14F-4D97-AF65-F5344CB8AC3E}">
        <p14:creationId xmlns:p14="http://schemas.microsoft.com/office/powerpoint/2010/main" val="70469183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Data with REST Services</a:t>
            </a:r>
            <a:endParaRPr lang="en-US" dirty="0"/>
          </a:p>
        </p:txBody>
      </p:sp>
      <p:sp>
        <p:nvSpPr>
          <p:cNvPr id="3" name="Text Placeholder 2"/>
          <p:cNvSpPr>
            <a:spLocks noGrp="1"/>
          </p:cNvSpPr>
          <p:nvPr>
            <p:ph type="body" sz="quarter" idx="10"/>
          </p:nvPr>
        </p:nvSpPr>
        <p:spPr/>
        <p:txBody>
          <a:bodyPr/>
          <a:lstStyle/>
          <a:p>
            <a:r>
              <a:rPr lang="en-US" dirty="0" smtClean="0"/>
              <a:t>Submit request one of two ways:</a:t>
            </a:r>
          </a:p>
          <a:p>
            <a:pPr lvl="1"/>
            <a:r>
              <a:rPr lang="en-US" b="1" dirty="0" smtClean="0"/>
              <a:t>HTTP PATCH</a:t>
            </a:r>
            <a:r>
              <a:rPr lang="en-US" dirty="0" smtClean="0"/>
              <a:t> or </a:t>
            </a:r>
            <a:r>
              <a:rPr lang="en-US" b="1" dirty="0" smtClean="0"/>
              <a:t>HTTP POST </a:t>
            </a:r>
            <a:r>
              <a:rPr lang="en-US" dirty="0" smtClean="0"/>
              <a:t>with header </a:t>
            </a:r>
            <a:r>
              <a:rPr lang="en-US" b="1" dirty="0" smtClean="0"/>
              <a:t>X-Http-Method=Merge </a:t>
            </a:r>
            <a:r>
              <a:rPr lang="en-US" dirty="0" smtClean="0"/>
              <a:t>if PATCH not supported by a client</a:t>
            </a:r>
          </a:p>
          <a:p>
            <a:r>
              <a:rPr lang="en-US" dirty="0" smtClean="0"/>
              <a:t>Endpoint of request is the Entity to be updated</a:t>
            </a:r>
          </a:p>
          <a:p>
            <a:r>
              <a:rPr lang="en-US" dirty="0"/>
              <a:t>Body of the request contains the data (XML / JSON) to be used in creating the entity</a:t>
            </a:r>
          </a:p>
          <a:p>
            <a:r>
              <a:rPr lang="en-US" dirty="0"/>
              <a:t>Include additional headings</a:t>
            </a:r>
          </a:p>
          <a:p>
            <a:pPr lvl="1"/>
            <a:r>
              <a:rPr lang="en-US" b="1" dirty="0" smtClean="0"/>
              <a:t>Content-Type</a:t>
            </a:r>
            <a:r>
              <a:rPr lang="en-US" dirty="0" smtClean="0"/>
              <a:t>, </a:t>
            </a:r>
            <a:r>
              <a:rPr lang="en-US" b="1" dirty="0" smtClean="0"/>
              <a:t>Content-Length</a:t>
            </a:r>
            <a:r>
              <a:rPr lang="en-US" dirty="0" smtClean="0"/>
              <a:t> &amp; </a:t>
            </a:r>
            <a:r>
              <a:rPr lang="en-US" b="1" dirty="0" smtClean="0"/>
              <a:t>X-</a:t>
            </a:r>
            <a:r>
              <a:rPr lang="en-US" b="1" dirty="0" err="1" smtClean="0"/>
              <a:t>RequestDigest</a:t>
            </a:r>
            <a:endParaRPr lang="en-US" b="1" dirty="0"/>
          </a:p>
          <a:p>
            <a:r>
              <a:rPr lang="en-US" dirty="0"/>
              <a:t>Service responds </a:t>
            </a:r>
            <a:r>
              <a:rPr lang="en-US" dirty="0" smtClean="0"/>
              <a:t>with HTTP 200 on success</a:t>
            </a:r>
            <a:endParaRPr lang="en-US" dirty="0"/>
          </a:p>
          <a:p>
            <a:pPr marL="0" indent="0">
              <a:buNone/>
            </a:pPr>
            <a:endParaRPr lang="en-US" dirty="0" smtClean="0"/>
          </a:p>
        </p:txBody>
      </p:sp>
      <p:sp>
        <p:nvSpPr>
          <p:cNvPr id="4" name="Slide Number Placeholder 3"/>
          <p:cNvSpPr>
            <a:spLocks noGrp="1"/>
          </p:cNvSpPr>
          <p:nvPr>
            <p:ph type="sldNum" sz="quarter" idx="12"/>
          </p:nvPr>
        </p:nvSpPr>
        <p:spPr/>
        <p:txBody>
          <a:bodyPr/>
          <a:lstStyle/>
          <a:p>
            <a:fld id="{727B4C2D-45E2-4621-8491-2995EB46A674}" type="slidenum">
              <a:rPr lang="en-US" smtClean="0"/>
              <a:pPr/>
              <a:t>22</a:t>
            </a:fld>
            <a:endParaRPr lang="en-US" dirty="0"/>
          </a:p>
        </p:txBody>
      </p:sp>
    </p:spTree>
    <p:extLst>
      <p:ext uri="{BB962C8B-B14F-4D97-AF65-F5344CB8AC3E}">
        <p14:creationId xmlns:p14="http://schemas.microsoft.com/office/powerpoint/2010/main" val="425673315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Data &amp; Versioning</a:t>
            </a:r>
            <a:endParaRPr lang="en-US" dirty="0"/>
          </a:p>
        </p:txBody>
      </p:sp>
      <p:sp>
        <p:nvSpPr>
          <p:cNvPr id="3" name="Text Placeholder 2"/>
          <p:cNvSpPr>
            <a:spLocks noGrp="1"/>
          </p:cNvSpPr>
          <p:nvPr>
            <p:ph type="body" sz="quarter" idx="10"/>
          </p:nvPr>
        </p:nvSpPr>
        <p:spPr/>
        <p:txBody>
          <a:bodyPr/>
          <a:lstStyle/>
          <a:p>
            <a:r>
              <a:rPr lang="en-US" dirty="0" smtClean="0"/>
              <a:t>Should always include a header </a:t>
            </a:r>
            <a:r>
              <a:rPr lang="en-US" b="1" dirty="0" smtClean="0"/>
              <a:t>If-Match=[#]</a:t>
            </a:r>
          </a:p>
          <a:p>
            <a:r>
              <a:rPr lang="en-US" dirty="0" smtClean="0"/>
              <a:t>Tells the server “update the entity if it is version #”</a:t>
            </a:r>
          </a:p>
          <a:p>
            <a:r>
              <a:rPr lang="en-US" dirty="0" smtClean="0"/>
              <a:t>If not, you are updating an old version</a:t>
            </a:r>
          </a:p>
          <a:p>
            <a:pPr lvl="1"/>
            <a:r>
              <a:rPr lang="en-US" dirty="0" smtClean="0"/>
              <a:t>Service response with HTTP 419 – Precondition Failed</a:t>
            </a:r>
          </a:p>
          <a:p>
            <a:r>
              <a:rPr lang="en-US" dirty="0" smtClean="0"/>
              <a:t>All OData responses include an </a:t>
            </a:r>
            <a:r>
              <a:rPr lang="en-US" b="1" dirty="0" err="1" smtClean="0"/>
              <a:t>Etag</a:t>
            </a:r>
            <a:r>
              <a:rPr lang="en-US" dirty="0" smtClean="0"/>
              <a:t>, the version number of the Entity on the server</a:t>
            </a:r>
          </a:p>
          <a:p>
            <a:r>
              <a:rPr lang="en-US" dirty="0" smtClean="0"/>
              <a:t>Applies to update &amp; delete operations</a:t>
            </a:r>
          </a:p>
          <a:p>
            <a:r>
              <a:rPr lang="en-US" dirty="0" smtClean="0"/>
              <a:t>Can pass * to say </a:t>
            </a:r>
            <a:r>
              <a:rPr lang="en-US" i="1" dirty="0" smtClean="0"/>
              <a:t>“match any version”</a:t>
            </a:r>
          </a:p>
          <a:p>
            <a:pPr lvl="1"/>
            <a:r>
              <a:rPr lang="en-US" dirty="0" smtClean="0"/>
              <a:t>Should only ever use this in delete operations; never in updates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23</a:t>
            </a:fld>
            <a:endParaRPr lang="en-US" dirty="0"/>
          </a:p>
        </p:txBody>
      </p:sp>
    </p:spTree>
    <p:extLst>
      <p:ext uri="{BB962C8B-B14F-4D97-AF65-F5344CB8AC3E}">
        <p14:creationId xmlns:p14="http://schemas.microsoft.com/office/powerpoint/2010/main" val="259175572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Data with REST Services</a:t>
            </a:r>
            <a:endParaRPr lang="en-US" dirty="0"/>
          </a:p>
        </p:txBody>
      </p:sp>
      <p:sp>
        <p:nvSpPr>
          <p:cNvPr id="3" name="Text Placeholder 2"/>
          <p:cNvSpPr>
            <a:spLocks noGrp="1"/>
          </p:cNvSpPr>
          <p:nvPr>
            <p:ph type="body" sz="quarter" idx="10"/>
          </p:nvPr>
        </p:nvSpPr>
        <p:spPr/>
        <p:txBody>
          <a:bodyPr/>
          <a:lstStyle/>
          <a:p>
            <a:r>
              <a:rPr lang="en-US" dirty="0" smtClean="0"/>
              <a:t>Submit HTTP Request as DELETE</a:t>
            </a:r>
          </a:p>
          <a:p>
            <a:r>
              <a:rPr lang="en-US" dirty="0" smtClean="0"/>
              <a:t>Endpoint of request is the Entity to be deleted</a:t>
            </a:r>
          </a:p>
          <a:p>
            <a:r>
              <a:rPr lang="en-US" dirty="0" smtClean="0"/>
              <a:t>Include additional heading </a:t>
            </a:r>
            <a:r>
              <a:rPr lang="en-US" b="1" dirty="0" smtClean="0"/>
              <a:t>X-</a:t>
            </a:r>
            <a:r>
              <a:rPr lang="en-US" b="1" dirty="0" err="1" smtClean="0"/>
              <a:t>RequestDigest</a:t>
            </a:r>
            <a:endParaRPr lang="en-US" b="1" dirty="0" smtClean="0"/>
          </a:p>
          <a:p>
            <a:pPr lvl="1"/>
            <a:r>
              <a:rPr lang="en-US" b="1" dirty="0" smtClean="0"/>
              <a:t>Content-Type </a:t>
            </a:r>
            <a:r>
              <a:rPr lang="en-US" dirty="0" smtClean="0"/>
              <a:t>&amp; </a:t>
            </a:r>
            <a:r>
              <a:rPr lang="en-US" b="1" dirty="0" smtClean="0"/>
              <a:t>Content-Length </a:t>
            </a:r>
            <a:r>
              <a:rPr lang="en-US" dirty="0" smtClean="0"/>
              <a:t>not necessary</a:t>
            </a:r>
          </a:p>
          <a:p>
            <a:r>
              <a:rPr lang="en-US" dirty="0" smtClean="0"/>
              <a:t>Service responds with HTTP 200 on success</a:t>
            </a:r>
            <a:endParaRPr lang="en-US" dirty="0"/>
          </a:p>
          <a:p>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24</a:t>
            </a:fld>
            <a:endParaRPr lang="en-US" dirty="0"/>
          </a:p>
        </p:txBody>
      </p:sp>
    </p:spTree>
    <p:extLst>
      <p:ext uri="{BB962C8B-B14F-4D97-AF65-F5344CB8AC3E}">
        <p14:creationId xmlns:p14="http://schemas.microsoft.com/office/powerpoint/2010/main" val="16089766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Updating &amp; Deleting Data With </a:t>
            </a:r>
            <a:r>
              <a:rPr lang="en-US" dirty="0" err="1" smtClean="0"/>
              <a:t>ReST</a:t>
            </a:r>
            <a:r>
              <a:rPr lang="en-US" dirty="0" smtClean="0"/>
              <a:t> Services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85238443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Resources</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107987857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REST API Resources</a:t>
            </a:r>
            <a:endParaRPr lang="en-US" dirty="0"/>
          </a:p>
        </p:txBody>
      </p:sp>
      <p:sp>
        <p:nvSpPr>
          <p:cNvPr id="5" name="Text Placeholder 4"/>
          <p:cNvSpPr>
            <a:spLocks noGrp="1"/>
          </p:cNvSpPr>
          <p:nvPr>
            <p:ph type="body" sz="quarter" idx="10"/>
          </p:nvPr>
        </p:nvSpPr>
        <p:spPr/>
        <p:txBody>
          <a:bodyPr/>
          <a:lstStyle/>
          <a:p>
            <a:r>
              <a:rPr lang="en-US" dirty="0" smtClean="0"/>
              <a:t>SharePoint REST API Reference &amp; Samples</a:t>
            </a:r>
          </a:p>
          <a:p>
            <a:pPr lvl="1"/>
            <a:r>
              <a:rPr lang="en-US" dirty="0">
                <a:hlinkClick r:id="rId2"/>
              </a:rPr>
              <a:t>http://msdn.microsoft.com/en-us/library/office/jj860569(v=office.15).</a:t>
            </a:r>
            <a:r>
              <a:rPr lang="en-US" dirty="0" smtClean="0">
                <a:hlinkClick r:id="rId2"/>
              </a:rPr>
              <a:t>aspx</a:t>
            </a:r>
            <a:endParaRPr lang="en-US" dirty="0" smtClean="0"/>
          </a:p>
          <a:p>
            <a:endParaRPr lang="en-US" dirty="0" smtClean="0"/>
          </a:p>
          <a:p>
            <a:r>
              <a:rPr lang="en-US" dirty="0" smtClean="0"/>
              <a:t>OData</a:t>
            </a:r>
          </a:p>
          <a:p>
            <a:pPr lvl="1"/>
            <a:r>
              <a:rPr lang="en-US" dirty="0" smtClean="0">
                <a:hlinkClick r:id="rId3"/>
              </a:rPr>
              <a:t>http</a:t>
            </a:r>
            <a:r>
              <a:rPr lang="en-US" dirty="0">
                <a:hlinkClick r:id="rId3"/>
              </a:rPr>
              <a:t>://</a:t>
            </a:r>
            <a:r>
              <a:rPr lang="en-US" dirty="0" smtClean="0">
                <a:hlinkClick r:id="rId3"/>
              </a:rPr>
              <a:t>www.odata.org</a:t>
            </a:r>
            <a:endParaRPr lang="en-US" dirty="0" smtClean="0"/>
          </a:p>
          <a:p>
            <a:pPr lvl="1"/>
            <a:r>
              <a:rPr lang="en-US" dirty="0">
                <a:hlinkClick r:id="rId4"/>
              </a:rPr>
              <a:t>http://</a:t>
            </a:r>
            <a:r>
              <a:rPr lang="en-US" dirty="0" smtClean="0">
                <a:hlinkClick r:id="rId4"/>
              </a:rPr>
              <a:t>www.odata.org/documentation/odata-version-3-0/url-conventions</a:t>
            </a:r>
            <a:r>
              <a:rPr lang="en-US" dirty="0" smtClean="0"/>
              <a:t> </a:t>
            </a:r>
            <a:endParaRPr lang="en-US" dirty="0"/>
          </a:p>
        </p:txBody>
      </p:sp>
    </p:spTree>
    <p:extLst>
      <p:ext uri="{BB962C8B-B14F-4D97-AF65-F5344CB8AC3E}">
        <p14:creationId xmlns:p14="http://schemas.microsoft.com/office/powerpoint/2010/main" val="356392303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50322"/>
            <a:ext cx="12188825" cy="968247"/>
          </a:xfrm>
          <a:prstGeom prst="rect">
            <a:avLst/>
          </a:prstGeom>
          <a:noFill/>
        </p:spPr>
        <p:txBody>
          <a:bodyPr wrap="square" lIns="179213" tIns="143370" rIns="179213" bIns="143370" rtlCol="0">
            <a:spAutoFit/>
          </a:bodyPr>
          <a:lstStyle/>
          <a:p>
            <a:pPr algn="ctr" defTabSz="914005">
              <a:lnSpc>
                <a:spcPct val="90000"/>
              </a:lnSpc>
              <a:spcAft>
                <a:spcPts val="588"/>
              </a:spcAft>
            </a:pPr>
            <a:r>
              <a:rPr lang="en-US" sz="4901" dirty="0">
                <a:gradFill>
                  <a:gsLst>
                    <a:gs pos="2917">
                      <a:srgbClr val="FFFFFF"/>
                    </a:gs>
                    <a:gs pos="30000">
                      <a:srgbClr val="FFFFFF"/>
                    </a:gs>
                  </a:gsLst>
                  <a:lin ang="5400000" scaled="0"/>
                </a:gradFill>
              </a:rPr>
              <a:t>dev.Office.com</a:t>
            </a:r>
          </a:p>
        </p:txBody>
      </p:sp>
      <p:sp>
        <p:nvSpPr>
          <p:cNvPr id="9" name="Text Placeholder 8"/>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Opportunity</a:t>
            </a:r>
          </a:p>
          <a:p>
            <a:pPr>
              <a:spcAft>
                <a:spcPts val="588"/>
              </a:spcAft>
            </a:pPr>
            <a:r>
              <a:rPr lang="en-US" dirty="0">
                <a:gradFill>
                  <a:gsLst>
                    <a:gs pos="2917">
                      <a:schemeClr val="tx1"/>
                    </a:gs>
                    <a:gs pos="30000">
                      <a:schemeClr val="tx1"/>
                    </a:gs>
                  </a:gsLst>
                  <a:lin ang="5400000" scaled="0"/>
                </a:gradFill>
              </a:rPr>
              <a:t>Build</a:t>
            </a:r>
          </a:p>
          <a:p>
            <a:pPr>
              <a:spcAft>
                <a:spcPts val="588"/>
              </a:spcAft>
            </a:pPr>
            <a:r>
              <a:rPr lang="en-US" dirty="0">
                <a:gradFill>
                  <a:gsLst>
                    <a:gs pos="2917">
                      <a:schemeClr val="tx1"/>
                    </a:gs>
                    <a:gs pos="30000">
                      <a:schemeClr val="tx1"/>
                    </a:gs>
                  </a:gsLst>
                  <a:lin ang="5400000" scaled="0"/>
                </a:gradFill>
              </a:rPr>
              <a:t>Transform</a:t>
            </a:r>
          </a:p>
          <a:p>
            <a:pPr>
              <a:spcAft>
                <a:spcPts val="588"/>
              </a:spcAft>
            </a:pPr>
            <a:r>
              <a:rPr lang="en-US" dirty="0">
                <a:gradFill>
                  <a:gsLst>
                    <a:gs pos="2917">
                      <a:schemeClr val="tx1"/>
                    </a:gs>
                    <a:gs pos="30000">
                      <a:schemeClr val="tx1"/>
                    </a:gs>
                  </a:gsLst>
                  <a:lin ang="5400000" scaled="0"/>
                </a:gradFill>
              </a:rPr>
              <a:t>Code Samples</a:t>
            </a:r>
          </a:p>
          <a:p>
            <a:pPr>
              <a:spcAft>
                <a:spcPts val="588"/>
              </a:spcAft>
            </a:pPr>
            <a:r>
              <a:rPr lang="en-US" dirty="0">
                <a:gradFill>
                  <a:gsLst>
                    <a:gs pos="2917">
                      <a:schemeClr val="tx1"/>
                    </a:gs>
                    <a:gs pos="30000">
                      <a:schemeClr val="tx1"/>
                    </a:gs>
                  </a:gsLst>
                  <a:lin ang="5400000" scaled="0"/>
                </a:gradFill>
              </a:rPr>
              <a:t>Patterns &amp; Practices</a:t>
            </a:r>
          </a:p>
          <a:p>
            <a:pPr>
              <a:spcAft>
                <a:spcPts val="588"/>
              </a:spcAft>
            </a:pPr>
            <a:r>
              <a:rPr lang="en-US" dirty="0">
                <a:gradFill>
                  <a:gsLst>
                    <a:gs pos="2917">
                      <a:schemeClr val="tx1"/>
                    </a:gs>
                    <a:gs pos="30000">
                      <a:schemeClr val="tx1"/>
                    </a:gs>
                  </a:gsLst>
                  <a:lin ang="5400000" scaled="0"/>
                </a:gradFill>
              </a:rPr>
              <a:t>API Reference</a:t>
            </a:r>
          </a:p>
          <a:p>
            <a:pPr>
              <a:spcAft>
                <a:spcPts val="588"/>
              </a:spcAft>
            </a:pPr>
            <a:r>
              <a:rPr lang="en-US" dirty="0">
                <a:gradFill>
                  <a:gsLst>
                    <a:gs pos="2917">
                      <a:schemeClr val="tx1"/>
                    </a:gs>
                    <a:gs pos="30000">
                      <a:schemeClr val="tx1"/>
                    </a:gs>
                  </a:gsLst>
                  <a:lin ang="5400000" scaled="0"/>
                </a:gradFill>
              </a:rPr>
              <a:t>Community</a:t>
            </a:r>
          </a:p>
          <a:p>
            <a:pPr>
              <a:spcAft>
                <a:spcPts val="588"/>
              </a:spcAft>
            </a:pPr>
            <a:endParaRPr lang="en-US" dirty="0">
              <a:gradFill>
                <a:gsLst>
                  <a:gs pos="2917">
                    <a:schemeClr val="tx1"/>
                  </a:gs>
                  <a:gs pos="30000">
                    <a:schemeClr val="tx1"/>
                  </a:gs>
                </a:gsLst>
                <a:lin ang="5400000" scaled="0"/>
              </a:gradFill>
            </a:endParaRPr>
          </a:p>
          <a:p>
            <a:endParaRPr lang="en-US" dirty="0"/>
          </a:p>
        </p:txBody>
      </p:sp>
      <p:sp>
        <p:nvSpPr>
          <p:cNvPr id="8" name="Title 7"/>
          <p:cNvSpPr>
            <a:spLocks noGrp="1"/>
          </p:cNvSpPr>
          <p:nvPr>
            <p:ph type="title"/>
          </p:nvPr>
        </p:nvSpPr>
        <p:spPr/>
        <p:txBody>
          <a:bodyPr/>
          <a:lstStyle/>
          <a:p>
            <a:r>
              <a:rPr lang="en-US" dirty="0" smtClean="0"/>
              <a:t>Office 365 Developer Center</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1364" r="11243"/>
          <a:stretch/>
        </p:blipFill>
        <p:spPr>
          <a:xfrm>
            <a:off x="4824663" y="1196847"/>
            <a:ext cx="7784432" cy="4861210"/>
          </a:xfrm>
          <a:prstGeom prst="rect">
            <a:avLst/>
          </a:prstGeom>
        </p:spPr>
      </p:pic>
    </p:spTree>
    <p:extLst>
      <p:ext uri="{BB962C8B-B14F-4D97-AF65-F5344CB8AC3E}">
        <p14:creationId xmlns:p14="http://schemas.microsoft.com/office/powerpoint/2010/main" val="2387492816"/>
      </p:ext>
    </p:extLst>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018994" y="1541058"/>
            <a:ext cx="6631743" cy="14616622"/>
          </a:xfrm>
          <a:prstGeom prst="rect">
            <a:avLst/>
          </a:prstGeom>
        </p:spPr>
      </p:pic>
      <p:sp>
        <p:nvSpPr>
          <p:cNvPr id="2" name="Title 1"/>
          <p:cNvSpPr>
            <a:spLocks noGrp="1"/>
          </p:cNvSpPr>
          <p:nvPr>
            <p:ph type="title"/>
          </p:nvPr>
        </p:nvSpPr>
        <p:spPr/>
        <p:txBody>
          <a:bodyPr/>
          <a:lstStyle/>
          <a:p>
            <a:r>
              <a:rPr lang="en-US" dirty="0" smtClean="0"/>
              <a:t>Office Blogs</a:t>
            </a:r>
            <a:endParaRPr lang="en-US" dirty="0"/>
          </a:p>
        </p:txBody>
      </p:sp>
      <p:sp>
        <p:nvSpPr>
          <p:cNvPr id="4" name="Text Placeholder 3"/>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Office 365 news</a:t>
            </a:r>
          </a:p>
          <a:p>
            <a:pPr>
              <a:spcAft>
                <a:spcPts val="588"/>
              </a:spcAft>
            </a:pPr>
            <a:r>
              <a:rPr lang="en-US" dirty="0">
                <a:gradFill>
                  <a:gsLst>
                    <a:gs pos="2917">
                      <a:schemeClr val="tx1"/>
                    </a:gs>
                    <a:gs pos="30000">
                      <a:schemeClr val="tx1"/>
                    </a:gs>
                  </a:gsLst>
                  <a:lin ang="5400000" scaled="0"/>
                </a:gradFill>
              </a:rPr>
              <a:t>Dev announcements</a:t>
            </a:r>
          </a:p>
          <a:p>
            <a:pPr>
              <a:spcAft>
                <a:spcPts val="588"/>
              </a:spcAft>
            </a:pPr>
            <a:r>
              <a:rPr lang="en-US" dirty="0">
                <a:gradFill>
                  <a:gsLst>
                    <a:gs pos="2917">
                      <a:schemeClr val="tx1"/>
                    </a:gs>
                    <a:gs pos="30000">
                      <a:schemeClr val="tx1"/>
                    </a:gs>
                  </a:gsLst>
                  <a:lin ang="5400000" scaled="0"/>
                </a:gradFill>
              </a:rPr>
              <a:t>Events</a:t>
            </a:r>
          </a:p>
          <a:p>
            <a:pPr>
              <a:spcAft>
                <a:spcPts val="588"/>
              </a:spcAft>
            </a:pPr>
            <a:r>
              <a:rPr lang="en-US" dirty="0">
                <a:gradFill>
                  <a:gsLst>
                    <a:gs pos="2917">
                      <a:schemeClr val="tx1"/>
                    </a:gs>
                    <a:gs pos="30000">
                      <a:schemeClr val="tx1"/>
                    </a:gs>
                  </a:gsLst>
                  <a:lin ang="5400000" scaled="0"/>
                </a:gradFill>
              </a:rPr>
              <a:t>Garage Series videos</a:t>
            </a:r>
          </a:p>
          <a:p>
            <a:pPr>
              <a:spcAft>
                <a:spcPts val="588"/>
              </a:spcAft>
            </a:pPr>
            <a:r>
              <a:rPr lang="en-US" dirty="0">
                <a:gradFill>
                  <a:gsLst>
                    <a:gs pos="2917">
                      <a:schemeClr val="tx1"/>
                    </a:gs>
                    <a:gs pos="30000">
                      <a:schemeClr val="tx1"/>
                    </a:gs>
                  </a:gsLst>
                  <a:lin ang="5400000" scaled="0"/>
                </a:gradFill>
              </a:rPr>
              <a:t>Weekly podcast</a:t>
            </a:r>
          </a:p>
          <a:p>
            <a:endParaRPr lang="en-US" dirty="0"/>
          </a:p>
        </p:txBody>
      </p:sp>
    </p:spTree>
    <p:extLst>
      <p:ext uri="{BB962C8B-B14F-4D97-AF65-F5344CB8AC3E}">
        <p14:creationId xmlns:p14="http://schemas.microsoft.com/office/powerpoint/2010/main" val="232283454"/>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defTabSz="896167">
              <a:lnSpc>
                <a:spcPct val="100000"/>
              </a:lnSpc>
              <a:spcBef>
                <a:spcPts val="0"/>
              </a:spcBef>
              <a:defRPr/>
            </a:pPr>
            <a:r>
              <a:rPr lang="en-US" sz="5293" dirty="0"/>
              <a:t>Deep Dive into SharePoint Lists </a:t>
            </a:r>
            <a:r>
              <a:rPr lang="en-US" sz="5293" dirty="0" smtClean="0"/>
              <a:t/>
            </a:r>
            <a:br>
              <a:rPr lang="en-US" sz="5293" dirty="0" smtClean="0"/>
            </a:br>
            <a:r>
              <a:rPr lang="en-US" sz="5293" dirty="0" smtClean="0"/>
              <a:t>with </a:t>
            </a:r>
            <a:r>
              <a:rPr lang="en-US" sz="5293" dirty="0"/>
              <a:t>REST APIs</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256737476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solidFill>
                  <a:schemeClr val="tx1"/>
                </a:solidFill>
              </a:rPr>
              <a:t>Monthly updates</a:t>
            </a:r>
          </a:p>
          <a:p>
            <a:r>
              <a:rPr lang="en-US" dirty="0" smtClean="0">
                <a:solidFill>
                  <a:schemeClr val="tx1"/>
                </a:solidFill>
              </a:rPr>
              <a:t>Developer features</a:t>
            </a:r>
          </a:p>
          <a:p>
            <a:r>
              <a:rPr lang="en-US" dirty="0" smtClean="0">
                <a:solidFill>
                  <a:schemeClr val="tx1"/>
                </a:solidFill>
              </a:rPr>
              <a:t>Associated blog posts</a:t>
            </a:r>
            <a:endParaRPr lang="en-US" dirty="0">
              <a:solidFill>
                <a:schemeClr val="tx1"/>
              </a:solidFill>
            </a:endParaRPr>
          </a:p>
        </p:txBody>
      </p:sp>
      <p:sp>
        <p:nvSpPr>
          <p:cNvPr id="3" name="Title 2"/>
          <p:cNvSpPr>
            <a:spLocks noGrp="1"/>
          </p:cNvSpPr>
          <p:nvPr>
            <p:ph type="title"/>
          </p:nvPr>
        </p:nvSpPr>
        <p:spPr/>
        <p:txBody>
          <a:bodyPr/>
          <a:lstStyle/>
          <a:p>
            <a:r>
              <a:rPr lang="en-US" dirty="0" smtClean="0"/>
              <a:t>Roadmap</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30</a:t>
            </a:fld>
            <a:endParaRPr lang="en-US" dirty="0"/>
          </a:p>
        </p:txBody>
      </p:sp>
      <p:pic>
        <p:nvPicPr>
          <p:cNvPr id="5" name="Picture 4" descr="Screen Shot 2014-06-26 at 4.28.51 PM.png"/>
          <p:cNvPicPr>
            <a:picLocks noChangeAspect="1"/>
          </p:cNvPicPr>
          <p:nvPr/>
        </p:nvPicPr>
        <p:blipFill rotWithShape="1">
          <a:blip r:embed="rId2">
            <a:extLst>
              <a:ext uri="{28A0092B-C50C-407E-A947-70E740481C1C}">
                <a14:useLocalDpi xmlns:a14="http://schemas.microsoft.com/office/drawing/2010/main" val="0"/>
              </a:ext>
            </a:extLst>
          </a:blip>
          <a:srcRect l="1078" t="12702" r="25125" b="9437"/>
          <a:stretch/>
        </p:blipFill>
        <p:spPr>
          <a:xfrm>
            <a:off x="5923732" y="1418520"/>
            <a:ext cx="6081720" cy="4010409"/>
          </a:xfrm>
          <a:prstGeom prst="rect">
            <a:avLst/>
          </a:prstGeom>
        </p:spPr>
      </p:pic>
    </p:spTree>
    <p:extLst>
      <p:ext uri="{BB962C8B-B14F-4D97-AF65-F5344CB8AC3E}">
        <p14:creationId xmlns:p14="http://schemas.microsoft.com/office/powerpoint/2010/main" val="416885310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239014" y="983185"/>
            <a:ext cx="5948700" cy="5139543"/>
          </a:xfrm>
          <a:prstGeom prst="rect">
            <a:avLst/>
          </a:prstGeom>
        </p:spPr>
      </p:pic>
      <p:sp>
        <p:nvSpPr>
          <p:cNvPr id="4" name="TextBox 3"/>
          <p:cNvSpPr txBox="1"/>
          <p:nvPr/>
        </p:nvSpPr>
        <p:spPr>
          <a:xfrm>
            <a:off x="395293" y="1083967"/>
            <a:ext cx="6198657" cy="5774033"/>
          </a:xfrm>
          <a:prstGeom prst="rect">
            <a:avLst/>
          </a:prstGeom>
          <a:noFill/>
        </p:spPr>
        <p:txBody>
          <a:bodyPr wrap="square" lIns="179238" tIns="143391" rIns="179238" bIns="143391" rtlCol="0">
            <a:spAutoFit/>
          </a:bodyPr>
          <a:lstStyle/>
          <a:p>
            <a:pPr>
              <a:lnSpc>
                <a:spcPct val="90000"/>
              </a:lnSpc>
              <a:spcAft>
                <a:spcPts val="588"/>
              </a:spcAft>
            </a:pPr>
            <a:r>
              <a:rPr lang="en-US" sz="2352" dirty="0" smtClean="0">
                <a:gradFill>
                  <a:gsLst>
                    <a:gs pos="2917">
                      <a:schemeClr val="tx1"/>
                    </a:gs>
                    <a:gs pos="30000">
                      <a:schemeClr val="tx1"/>
                    </a:gs>
                  </a:gsLst>
                  <a:lin ang="5400000" scaled="0"/>
                </a:gradFill>
              </a:rPr>
              <a:t>Providing </a:t>
            </a:r>
            <a:r>
              <a:rPr lang="en-US" sz="2352" dirty="0">
                <a:gradFill>
                  <a:gsLst>
                    <a:gs pos="2917">
                      <a:schemeClr val="tx1"/>
                    </a:gs>
                    <a:gs pos="30000">
                      <a:schemeClr val="tx1"/>
                    </a:gs>
                  </a:gsLst>
                  <a:lin ang="5400000" scaled="0"/>
                </a:gradFill>
              </a:rPr>
              <a:t>App Model Patterns </a:t>
            </a:r>
            <a:br>
              <a:rPr lang="en-US" sz="2352" dirty="0">
                <a:gradFill>
                  <a:gsLst>
                    <a:gs pos="2917">
                      <a:schemeClr val="tx1"/>
                    </a:gs>
                    <a:gs pos="30000">
                      <a:schemeClr val="tx1"/>
                    </a:gs>
                  </a:gsLst>
                  <a:lin ang="5400000" scaled="0"/>
                </a:gradFill>
              </a:rPr>
            </a:br>
            <a:r>
              <a:rPr lang="en-US" sz="2352" dirty="0">
                <a:gradFill>
                  <a:gsLst>
                    <a:gs pos="2917">
                      <a:schemeClr val="tx1"/>
                    </a:gs>
                    <a:gs pos="30000">
                      <a:schemeClr val="tx1"/>
                    </a:gs>
                  </a:gsLst>
                  <a:lin ang="5400000" scaled="0"/>
                </a:gradFill>
              </a:rPr>
              <a:t>for common Full Trust Code scenarios</a:t>
            </a:r>
          </a:p>
          <a:p>
            <a:pPr>
              <a:lnSpc>
                <a:spcPct val="90000"/>
              </a:lnSpc>
              <a:spcAft>
                <a:spcPts val="588"/>
              </a:spcAft>
            </a:pPr>
            <a:endParaRPr lang="en-US" sz="2352" b="1"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30+ Visual Studio Projects</a:t>
            </a:r>
          </a:p>
          <a:p>
            <a:pPr>
              <a:lnSpc>
                <a:spcPct val="90000"/>
              </a:lnSpc>
              <a:spcAft>
                <a:spcPts val="588"/>
              </a:spcAft>
            </a:pPr>
            <a:r>
              <a:rPr lang="en-US" sz="2352" b="1" dirty="0">
                <a:gradFill>
                  <a:gsLst>
                    <a:gs pos="2917">
                      <a:schemeClr val="tx1"/>
                    </a:gs>
                    <a:gs pos="30000">
                      <a:schemeClr val="tx1"/>
                    </a:gs>
                  </a:gsLst>
                  <a:lin ang="5400000" scaled="0"/>
                </a:gradFill>
              </a:rPr>
              <a:t>Common scenarios</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Branding</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Site Provisioning</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Remote Event Receivers </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Large file support</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Taxonomy driven navigation</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And much more…</a:t>
            </a:r>
          </a:p>
          <a:p>
            <a:pPr>
              <a:lnSpc>
                <a:spcPct val="90000"/>
              </a:lnSpc>
              <a:spcAft>
                <a:spcPts val="588"/>
              </a:spcAft>
            </a:pPr>
            <a:endParaRPr lang="en-US" sz="2352"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Contribute</a:t>
            </a:r>
            <a:endParaRPr lang="en-US" sz="2352" dirty="0">
              <a:gradFill>
                <a:gsLst>
                  <a:gs pos="2917">
                    <a:schemeClr val="tx1"/>
                  </a:gs>
                  <a:gs pos="30000">
                    <a:schemeClr val="tx1"/>
                  </a:gs>
                </a:gsLst>
                <a:lin ang="5400000" scaled="0"/>
              </a:gradFill>
            </a:endParaRPr>
          </a:p>
          <a:p>
            <a:pPr>
              <a:lnSpc>
                <a:spcPct val="90000"/>
              </a:lnSpc>
              <a:spcAft>
                <a:spcPts val="588"/>
              </a:spcAft>
            </a:pPr>
            <a:r>
              <a:rPr lang="en-US" sz="2352" dirty="0">
                <a:gradFill>
                  <a:gsLst>
                    <a:gs pos="2917">
                      <a:schemeClr val="tx1"/>
                    </a:gs>
                    <a:gs pos="30000">
                      <a:schemeClr val="tx1"/>
                    </a:gs>
                  </a:gsLst>
                  <a:lin ang="5400000" scaled="0"/>
                </a:gradFill>
              </a:rPr>
              <a:t>Open source coming soon!</a:t>
            </a:r>
          </a:p>
        </p:txBody>
      </p:sp>
      <p:sp>
        <p:nvSpPr>
          <p:cNvPr id="2" name="Title 1"/>
          <p:cNvSpPr>
            <a:spLocks noGrp="1"/>
          </p:cNvSpPr>
          <p:nvPr>
            <p:ph type="title"/>
          </p:nvPr>
        </p:nvSpPr>
        <p:spPr/>
        <p:txBody>
          <a:bodyPr/>
          <a:lstStyle/>
          <a:p>
            <a:r>
              <a:rPr lang="en-US" dirty="0" smtClean="0"/>
              <a:t>Patterns &amp; Practices</a:t>
            </a:r>
            <a:endParaRPr lang="en-US" dirty="0"/>
          </a:p>
        </p:txBody>
      </p:sp>
    </p:spTree>
    <p:extLst>
      <p:ext uri="{BB962C8B-B14F-4D97-AF65-F5344CB8AC3E}">
        <p14:creationId xmlns:p14="http://schemas.microsoft.com/office/powerpoint/2010/main" val="3462939321"/>
      </p:ext>
    </p:extLst>
  </p:cSld>
  <p:clrMapOvr>
    <a:masterClrMapping/>
  </p:clrMapOvr>
  <p:transition spd="slow">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380"/>
            <a:ext cx="12188825" cy="968247"/>
          </a:xfrm>
          <a:prstGeom prst="rect">
            <a:avLst/>
          </a:prstGeom>
          <a:noFill/>
        </p:spPr>
        <p:txBody>
          <a:bodyPr wrap="square" lIns="179213" tIns="143370" rIns="179213" bIns="143370" rtlCol="0">
            <a:spAutoFit/>
          </a:bodyPr>
          <a:lstStyle/>
          <a:p>
            <a:pPr algn="ctr" defTabSz="914005">
              <a:lnSpc>
                <a:spcPct val="90000"/>
              </a:lnSpc>
              <a:spcAft>
                <a:spcPts val="588"/>
              </a:spcAft>
            </a:pPr>
            <a:r>
              <a:rPr lang="en-US" sz="4901" dirty="0">
                <a:gradFill>
                  <a:gsLst>
                    <a:gs pos="2917">
                      <a:srgbClr val="FFFFFF"/>
                    </a:gs>
                    <a:gs pos="30000">
                      <a:srgbClr val="FFFFFF"/>
                    </a:gs>
                  </a:gsLst>
                  <a:lin ang="5400000" scaled="0"/>
                </a:gradFill>
              </a:rPr>
              <a:t>Github.com/</a:t>
            </a:r>
            <a:r>
              <a:rPr lang="en-US" sz="4901" dirty="0" err="1">
                <a:gradFill>
                  <a:gsLst>
                    <a:gs pos="2917">
                      <a:srgbClr val="FFFFFF"/>
                    </a:gs>
                    <a:gs pos="30000">
                      <a:srgbClr val="FFFFFF"/>
                    </a:gs>
                  </a:gsLst>
                  <a:lin ang="5400000" scaled="0"/>
                </a:gradFill>
              </a:rPr>
              <a:t>OfficeDev</a:t>
            </a:r>
            <a:endParaRPr lang="en-US" sz="4901" dirty="0">
              <a:gradFill>
                <a:gsLst>
                  <a:gs pos="2917">
                    <a:srgbClr val="FFFFFF"/>
                  </a:gs>
                  <a:gs pos="30000">
                    <a:srgbClr val="FFFFFF"/>
                  </a:gs>
                </a:gsLst>
                <a:lin ang="5400000" scaled="0"/>
              </a:gradFill>
            </a:endParaRPr>
          </a:p>
        </p:txBody>
      </p:sp>
      <p:sp>
        <p:nvSpPr>
          <p:cNvPr id="4" name="TextBox 3"/>
          <p:cNvSpPr txBox="1"/>
          <p:nvPr/>
        </p:nvSpPr>
        <p:spPr>
          <a:xfrm>
            <a:off x="519112" y="1102561"/>
            <a:ext cx="6198657" cy="5371295"/>
          </a:xfrm>
          <a:prstGeom prst="rect">
            <a:avLst/>
          </a:prstGeom>
          <a:noFill/>
        </p:spPr>
        <p:txBody>
          <a:bodyPr wrap="square" lIns="179238" tIns="143391" rIns="179238" bIns="143391" rtlCol="0">
            <a:spAutoFit/>
          </a:bodyPr>
          <a:lstStyle/>
          <a:p>
            <a:pPr>
              <a:lnSpc>
                <a:spcPct val="90000"/>
              </a:lnSpc>
              <a:spcAft>
                <a:spcPts val="588"/>
              </a:spcAft>
            </a:pPr>
            <a:r>
              <a:rPr lang="en-US" sz="2352" b="1" dirty="0">
                <a:gradFill>
                  <a:gsLst>
                    <a:gs pos="2917">
                      <a:schemeClr val="tx1"/>
                    </a:gs>
                    <a:gs pos="30000">
                      <a:schemeClr val="tx1"/>
                    </a:gs>
                  </a:gsLst>
                  <a:lin ang="5400000" scaled="0"/>
                </a:gradFill>
              </a:rPr>
              <a:t>SDKs</a:t>
            </a:r>
          </a:p>
          <a:p>
            <a:pPr>
              <a:lnSpc>
                <a:spcPct val="90000"/>
              </a:lnSpc>
              <a:spcAft>
                <a:spcPts val="588"/>
              </a:spcAft>
            </a:pPr>
            <a:r>
              <a:rPr lang="en-US" sz="2352" dirty="0">
                <a:gradFill>
                  <a:gsLst>
                    <a:gs pos="2917">
                      <a:schemeClr val="tx1"/>
                    </a:gs>
                    <a:gs pos="30000">
                      <a:schemeClr val="tx1"/>
                    </a:gs>
                  </a:gsLst>
                  <a:lin ang="5400000" scaled="0"/>
                </a:gradFill>
              </a:rPr>
              <a:t>Android SDK</a:t>
            </a:r>
          </a:p>
          <a:p>
            <a:pPr>
              <a:lnSpc>
                <a:spcPct val="90000"/>
              </a:lnSpc>
              <a:spcAft>
                <a:spcPts val="588"/>
              </a:spcAft>
            </a:pPr>
            <a:endParaRPr lang="en-US" sz="2352" b="1"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Code Samples</a:t>
            </a:r>
          </a:p>
          <a:p>
            <a:pPr marL="342809" indent="-342900">
              <a:lnSpc>
                <a:spcPct val="90000"/>
              </a:lnSpc>
              <a:spcAft>
                <a:spcPts val="588"/>
              </a:spcAft>
              <a:buFont typeface="Arial" panose="020B0604020202020204" pitchFamily="34" charset="0"/>
              <a:buChar char="•"/>
            </a:pPr>
            <a:r>
              <a:rPr lang="en-US" sz="2352" dirty="0" err="1">
                <a:gradFill>
                  <a:gsLst>
                    <a:gs pos="2917">
                      <a:schemeClr val="tx1"/>
                    </a:gs>
                    <a:gs pos="30000">
                      <a:schemeClr val="tx1"/>
                    </a:gs>
                  </a:gsLst>
                  <a:lin ang="5400000" scaled="0"/>
                </a:gradFill>
              </a:rPr>
              <a:t>WikiPedia</a:t>
            </a:r>
            <a:r>
              <a:rPr lang="en-US" sz="2352" dirty="0">
                <a:gradFill>
                  <a:gsLst>
                    <a:gs pos="2917">
                      <a:schemeClr val="tx1"/>
                    </a:gs>
                    <a:gs pos="30000">
                      <a:schemeClr val="tx1"/>
                    </a:gs>
                  </a:gsLst>
                  <a:lin ang="5400000" scaled="0"/>
                </a:gradFill>
              </a:rPr>
              <a:t> App for Word</a:t>
            </a:r>
          </a:p>
          <a:p>
            <a:pPr marL="342809" indent="-342900">
              <a:lnSpc>
                <a:spcPct val="90000"/>
              </a:lnSpc>
              <a:spcAft>
                <a:spcPts val="588"/>
              </a:spcAft>
              <a:buFont typeface="Arial" panose="020B0604020202020204" pitchFamily="34" charset="0"/>
              <a:buChar char="•"/>
            </a:pPr>
            <a:r>
              <a:rPr lang="en-US" sz="2352" dirty="0" smtClean="0">
                <a:gradFill>
                  <a:gsLst>
                    <a:gs pos="2917">
                      <a:schemeClr val="tx1"/>
                    </a:gs>
                    <a:gs pos="30000">
                      <a:schemeClr val="tx1"/>
                    </a:gs>
                  </a:gsLst>
                  <a:lin ang="5400000" scaled="0"/>
                </a:gradFill>
              </a:rPr>
              <a:t>Campaign </a:t>
            </a:r>
            <a:r>
              <a:rPr lang="en-US" sz="2352" dirty="0">
                <a:gradFill>
                  <a:gsLst>
                    <a:gs pos="2917">
                      <a:schemeClr val="tx1"/>
                    </a:gs>
                    <a:gs pos="30000">
                      <a:schemeClr val="tx1"/>
                    </a:gs>
                  </a:gsLst>
                  <a:lin ang="5400000" scaled="0"/>
                </a:gradFill>
              </a:rPr>
              <a:t>Manager for Android</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Expense Manager for Windows 8</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Research Manager </a:t>
            </a:r>
            <a:r>
              <a:rPr lang="en-US" sz="2352" dirty="0" err="1">
                <a:gradFill>
                  <a:gsLst>
                    <a:gs pos="2917">
                      <a:schemeClr val="tx1"/>
                    </a:gs>
                    <a:gs pos="30000">
                      <a:schemeClr val="tx1"/>
                    </a:gs>
                  </a:gsLst>
                  <a:lin ang="5400000" scaled="0"/>
                </a:gradFill>
              </a:rPr>
              <a:t>inc.</a:t>
            </a:r>
            <a:r>
              <a:rPr lang="en-US" sz="2352" dirty="0">
                <a:gradFill>
                  <a:gsLst>
                    <a:gs pos="2917">
                      <a:schemeClr val="tx1"/>
                    </a:gs>
                    <a:gs pos="30000">
                      <a:schemeClr val="tx1"/>
                    </a:gs>
                  </a:gsLst>
                  <a:lin ang="5400000" scaled="0"/>
                </a:gradFill>
              </a:rPr>
              <a:t> AngularJS</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Building Snippets for Word</a:t>
            </a:r>
          </a:p>
          <a:p>
            <a:pPr>
              <a:lnSpc>
                <a:spcPct val="90000"/>
              </a:lnSpc>
              <a:spcAft>
                <a:spcPts val="588"/>
              </a:spcAft>
            </a:pPr>
            <a:endParaRPr lang="en-US" sz="2352"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Contribute</a:t>
            </a:r>
            <a:endParaRPr lang="en-US" sz="2352" dirty="0">
              <a:gradFill>
                <a:gsLst>
                  <a:gs pos="2917">
                    <a:schemeClr val="tx1"/>
                  </a:gs>
                  <a:gs pos="30000">
                    <a:schemeClr val="tx1"/>
                  </a:gs>
                </a:gsLst>
                <a:lin ang="5400000" scaled="0"/>
              </a:gradFill>
            </a:endParaRPr>
          </a:p>
          <a:p>
            <a:pPr>
              <a:lnSpc>
                <a:spcPct val="90000"/>
              </a:lnSpc>
              <a:spcAft>
                <a:spcPts val="588"/>
              </a:spcAft>
            </a:pPr>
            <a:r>
              <a:rPr lang="en-US" sz="2352" dirty="0">
                <a:gradFill>
                  <a:gsLst>
                    <a:gs pos="2917">
                      <a:schemeClr val="tx1"/>
                    </a:gs>
                    <a:gs pos="30000">
                      <a:schemeClr val="tx1"/>
                    </a:gs>
                  </a:gsLst>
                  <a:lin ang="5400000" scaled="0"/>
                </a:gradFill>
              </a:rPr>
              <a:t>We want your enhancements and your samples!</a:t>
            </a:r>
          </a:p>
        </p:txBody>
      </p:sp>
      <p:pic>
        <p:nvPicPr>
          <p:cNvPr id="2" name="Picture 1"/>
          <p:cNvPicPr>
            <a:picLocks noChangeAspect="1"/>
          </p:cNvPicPr>
          <p:nvPr/>
        </p:nvPicPr>
        <p:blipFill>
          <a:blip r:embed="rId3"/>
          <a:stretch>
            <a:fillRect/>
          </a:stretch>
        </p:blipFill>
        <p:spPr>
          <a:xfrm>
            <a:off x="5766957" y="969627"/>
            <a:ext cx="6426775" cy="4169566"/>
          </a:xfrm>
          <a:prstGeom prst="rect">
            <a:avLst/>
          </a:prstGeom>
        </p:spPr>
      </p:pic>
      <p:sp>
        <p:nvSpPr>
          <p:cNvPr id="5" name="Title 4"/>
          <p:cNvSpPr>
            <a:spLocks noGrp="1"/>
          </p:cNvSpPr>
          <p:nvPr>
            <p:ph type="title"/>
          </p:nvPr>
        </p:nvSpPr>
        <p:spPr/>
        <p:txBody>
          <a:bodyPr/>
          <a:lstStyle/>
          <a:p>
            <a:r>
              <a:rPr lang="en-US" dirty="0" err="1" smtClean="0"/>
              <a:t>GitHub</a:t>
            </a:r>
            <a:endParaRPr lang="en-US" dirty="0"/>
          </a:p>
        </p:txBody>
      </p:sp>
    </p:spTree>
    <p:extLst>
      <p:ext uri="{BB962C8B-B14F-4D97-AF65-F5344CB8AC3E}">
        <p14:creationId xmlns:p14="http://schemas.microsoft.com/office/powerpoint/2010/main" val="3565504823"/>
      </p:ext>
    </p:extLst>
  </p:cSld>
  <p:clrMapOvr>
    <a:masterClrMapping/>
  </p:clrMapOvr>
  <p:transition spd="slow">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Courses</a:t>
            </a:r>
            <a:endParaRPr lang="en-US" dirty="0"/>
          </a:p>
        </p:txBody>
      </p:sp>
      <p:graphicFrame>
        <p:nvGraphicFramePr>
          <p:cNvPr id="10" name="Content Placeholder 9"/>
          <p:cNvGraphicFramePr>
            <a:graphicFrameLocks noGrp="1"/>
          </p:cNvGraphicFramePr>
          <p:nvPr>
            <p:ph sz="quarter" idx="10"/>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047037">
                <a:tc>
                  <a:txBody>
                    <a:bodyPr/>
                    <a:lstStyle/>
                    <a:p>
                      <a:r>
                        <a:rPr lang="en-US" sz="2400" dirty="0" smtClean="0"/>
                        <a:t>Deep Dive into the Building Blocks and Services of the SharePoint Platform</a:t>
                      </a:r>
                      <a:endParaRPr lang="en-US" sz="2400" dirty="0"/>
                    </a:p>
                  </a:txBody>
                  <a:tcPr marL="91403" marR="91403" marT="45701" marB="45701" anchor="ctr"/>
                </a:tc>
                <a:extLst>
                  <a:ext uri="{0D108BD9-81ED-4DB2-BD59-A6C34878D82A}">
                    <a16:rowId xmlns:a16="http://schemas.microsoft.com/office/drawing/2014/main" val="829859176"/>
                  </a:ext>
                </a:extLst>
              </a:tr>
              <a:tr h="360260">
                <a:tc>
                  <a:txBody>
                    <a:bodyPr/>
                    <a:lstStyle/>
                    <a:p>
                      <a:r>
                        <a:rPr lang="en-US" sz="1800" b="1" dirty="0" smtClean="0"/>
                        <a:t>Module 1: Developing Advanced Workflow Scenarios in Office 365</a:t>
                      </a:r>
                      <a:endParaRPr lang="en-US" sz="1800" b="1" baseline="0" dirty="0" smtClean="0"/>
                    </a:p>
                  </a:txBody>
                  <a:tcPr marL="91403" marR="91403" marT="45701" marB="45701" anchor="ctr"/>
                </a:tc>
                <a:extLst>
                  <a:ext uri="{0D108BD9-81ED-4DB2-BD59-A6C34878D82A}">
                    <a16:rowId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SharePoint Lists for Data Storage</a:t>
                      </a:r>
                    </a:p>
                  </a:txBody>
                  <a:tcPr marL="91403" marR="91403" marT="45701" marB="45701" anchor="ctr"/>
                </a:tc>
                <a:extLst>
                  <a:ext uri="{0D108BD9-81ED-4DB2-BD59-A6C34878D82A}">
                    <a16:rowId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into SharePoint Lists with REST APIs</a:t>
                      </a:r>
                    </a:p>
                  </a:txBody>
                  <a:tcPr marL="91403" marR="91403" marT="45701" marB="45701" anchor="ctr"/>
                </a:tc>
                <a:extLst>
                  <a:ext uri="{0D108BD9-81ED-4DB2-BD59-A6C34878D82A}">
                    <a16:rowId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SharePoint Lists with CSOM APIs</a:t>
                      </a:r>
                      <a:endParaRPr lang="en-US" sz="1800" b="1" dirty="0" smtClean="0"/>
                    </a:p>
                  </a:txBody>
                  <a:tcPr marL="91403" marR="91403" marT="45701" marB="45701" anchor="ctr"/>
                </a:tc>
                <a:extLst>
                  <a:ext uri="{0D108BD9-81ED-4DB2-BD59-A6C34878D82A}">
                    <a16:rowId xmlns:a16="http://schemas.microsoft.com/office/drawing/2014/main" val="10004"/>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SharePoint 2013 Remote Event Receivers</a:t>
                      </a:r>
                      <a:endParaRPr lang="en-US" sz="1800" b="0" dirty="0" smtClean="0"/>
                    </a:p>
                  </a:txBody>
                  <a:tcPr marL="91403" marR="91403" marT="45701" marB="45701" anchor="ctr"/>
                </a:tc>
                <a:extLst>
                  <a:ext uri="{0D108BD9-81ED-4DB2-BD59-A6C34878D82A}">
                    <a16:rowId xmlns:a16="http://schemas.microsoft.com/office/drawing/2014/main" val="10005"/>
                  </a:ext>
                </a:extLst>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Search Scenarios in Office 365</a:t>
                      </a:r>
                    </a:p>
                  </a:txBody>
                  <a:tcPr marL="91403" marR="91403" marT="45701" marB="45701" anchor="ctr"/>
                </a:tc>
                <a:extLst>
                  <a:ext uri="{0D108BD9-81ED-4DB2-BD59-A6C34878D82A}">
                    <a16:rowId xmlns:a16="http://schemas.microsoft.com/office/drawing/2014/main" val="10006"/>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Business Connectivity Services in Office 365</a:t>
                      </a:r>
                    </a:p>
                  </a:txBody>
                  <a:tcPr marL="91403" marR="91403" marT="45701" marB="45701" anchor="ctr"/>
                </a:tc>
                <a:extLst>
                  <a:ext uri="{0D108BD9-81ED-4DB2-BD59-A6C34878D82A}">
                    <a16:rowId xmlns:a16="http://schemas.microsoft.com/office/drawing/2014/main" val="10007"/>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Developing Advanced Taxonomy Scenarios in Office 365</a:t>
                      </a:r>
                    </a:p>
                  </a:txBody>
                  <a:tcPr marL="91403" marR="91403" marT="45701" marB="45701"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89442929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pPr>
              <a:spcBef>
                <a:spcPts val="2399"/>
              </a:spcBef>
            </a:pPr>
            <a:r>
              <a:rPr lang="en-US" dirty="0">
                <a:gradFill>
                  <a:gsLst>
                    <a:gs pos="100000">
                      <a:schemeClr val="bg2"/>
                    </a:gs>
                    <a:gs pos="0">
                      <a:schemeClr val="bg2"/>
                    </a:gs>
                  </a:gsLst>
                  <a:lin ang="5400000" scaled="0"/>
                </a:gradFill>
              </a:rPr>
              <a:t>Intro</a:t>
            </a:r>
          </a:p>
          <a:p>
            <a:pPr>
              <a:spcBef>
                <a:spcPts val="2399"/>
              </a:spcBef>
            </a:pPr>
            <a:r>
              <a:rPr lang="en-US" dirty="0">
                <a:gradFill>
                  <a:gsLst>
                    <a:gs pos="100000">
                      <a:schemeClr val="bg2"/>
                    </a:gs>
                    <a:gs pos="0">
                      <a:schemeClr val="bg2"/>
                    </a:gs>
                  </a:gsLst>
                  <a:lin ang="5400000" scaled="0"/>
                </a:gradFill>
              </a:rPr>
              <a:t>Understanding REST &amp; </a:t>
            </a:r>
            <a:r>
              <a:rPr lang="en-US" dirty="0" smtClean="0">
                <a:gradFill>
                  <a:gsLst>
                    <a:gs pos="100000">
                      <a:schemeClr val="bg2"/>
                    </a:gs>
                    <a:gs pos="0">
                      <a:schemeClr val="bg2"/>
                    </a:gs>
                  </a:gsLst>
                  <a:lin ang="5400000" scaled="0"/>
                </a:gradFill>
              </a:rPr>
              <a:t>OData</a:t>
            </a:r>
            <a:endParaRPr lang="en-US" dirty="0">
              <a:gradFill>
                <a:gsLst>
                  <a:gs pos="100000">
                    <a:schemeClr val="bg2"/>
                  </a:gs>
                  <a:gs pos="0">
                    <a:schemeClr val="bg2"/>
                  </a:gs>
                </a:gsLst>
                <a:lin ang="5400000" scaled="0"/>
              </a:gradFill>
            </a:endParaRPr>
          </a:p>
          <a:p>
            <a:pPr>
              <a:spcBef>
                <a:spcPts val="2399"/>
              </a:spcBef>
            </a:pPr>
            <a:r>
              <a:rPr lang="en-US" dirty="0">
                <a:gradFill>
                  <a:gsLst>
                    <a:gs pos="100000">
                      <a:schemeClr val="bg2"/>
                    </a:gs>
                    <a:gs pos="0">
                      <a:schemeClr val="bg2"/>
                    </a:gs>
                  </a:gsLst>
                  <a:lin ang="5400000" scaled="0"/>
                </a:gradFill>
              </a:rPr>
              <a:t>REST Supported Data Types</a:t>
            </a:r>
          </a:p>
          <a:p>
            <a:pPr>
              <a:spcBef>
                <a:spcPts val="2399"/>
              </a:spcBef>
            </a:pPr>
            <a:r>
              <a:rPr lang="en-US" dirty="0">
                <a:gradFill>
                  <a:gsLst>
                    <a:gs pos="100000">
                      <a:schemeClr val="bg2"/>
                    </a:gs>
                    <a:gs pos="0">
                      <a:schemeClr val="bg2"/>
                    </a:gs>
                  </a:gsLst>
                  <a:lin ang="5400000" scaled="0"/>
                </a:gradFill>
              </a:rPr>
              <a:t>Querying Data</a:t>
            </a:r>
          </a:p>
          <a:p>
            <a:pPr>
              <a:spcBef>
                <a:spcPts val="2399"/>
              </a:spcBef>
            </a:pPr>
            <a:r>
              <a:rPr lang="en-US" dirty="0">
                <a:gradFill>
                  <a:gsLst>
                    <a:gs pos="100000">
                      <a:schemeClr val="bg2"/>
                    </a:gs>
                    <a:gs pos="0">
                      <a:schemeClr val="bg2"/>
                    </a:gs>
                  </a:gsLst>
                  <a:lin ang="5400000" scaled="0"/>
                </a:gradFill>
              </a:rPr>
              <a:t>Form / Security Digest</a:t>
            </a:r>
          </a:p>
          <a:p>
            <a:pPr>
              <a:spcBef>
                <a:spcPts val="2399"/>
              </a:spcBef>
            </a:pPr>
            <a:r>
              <a:rPr lang="en-US" dirty="0">
                <a:gradFill>
                  <a:gsLst>
                    <a:gs pos="100000">
                      <a:schemeClr val="bg2"/>
                    </a:gs>
                    <a:gs pos="0">
                      <a:schemeClr val="bg2"/>
                    </a:gs>
                  </a:gsLst>
                  <a:lin ang="5400000" scaled="0"/>
                </a:gradFill>
              </a:rPr>
              <a:t>Creating Data</a:t>
            </a:r>
          </a:p>
          <a:p>
            <a:pPr>
              <a:spcBef>
                <a:spcPts val="2399"/>
              </a:spcBef>
            </a:pPr>
            <a:r>
              <a:rPr lang="en-US" dirty="0">
                <a:gradFill>
                  <a:gsLst>
                    <a:gs pos="100000">
                      <a:schemeClr val="bg2"/>
                    </a:gs>
                    <a:gs pos="0">
                      <a:schemeClr val="bg2"/>
                    </a:gs>
                  </a:gsLst>
                  <a:lin ang="5400000" scaled="0"/>
                </a:gradFill>
              </a:rPr>
              <a:t>Updating &amp; Deleting Data</a:t>
            </a:r>
          </a:p>
          <a:p>
            <a:pPr>
              <a:spcBef>
                <a:spcPts val="2399"/>
              </a:spcBef>
            </a:pPr>
            <a:r>
              <a:rPr lang="en-US" dirty="0">
                <a:gradFill>
                  <a:gsLst>
                    <a:gs pos="100000">
                      <a:schemeClr val="bg2"/>
                    </a:gs>
                    <a:gs pos="0">
                      <a:schemeClr val="bg2"/>
                    </a:gs>
                  </a:gsLst>
                  <a:lin ang="5400000" scaled="0"/>
                </a:gradFill>
              </a:rPr>
              <a:t>Resources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81502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3147243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a:t>
              </a:r>
              <a:r>
                <a:rPr lang="en-US" sz="3920" b="1" dirty="0">
                  <a:gradFill>
                    <a:gsLst>
                      <a:gs pos="0">
                        <a:srgbClr val="FFFFFF"/>
                      </a:gs>
                      <a:gs pos="100000">
                        <a:srgbClr val="FFFFFF"/>
                      </a:gs>
                    </a:gsLst>
                    <a:lin ang="5400000" scaled="0"/>
                  </a:gradFill>
                  <a:latin typeface="Segoe UI Light"/>
                </a:rPr>
                <a:t>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a:t>
              </a:r>
              <a:r>
                <a:rPr lang="en-US" sz="3136" b="1" dirty="0">
                  <a:gradFill>
                    <a:gsLst>
                      <a:gs pos="0">
                        <a:srgbClr val="505050"/>
                      </a:gs>
                      <a:gs pos="100000">
                        <a:srgbClr val="505050"/>
                      </a:gs>
                    </a:gsLst>
                    <a:lin ang="5400000" scaled="0"/>
                  </a:gradFill>
                  <a:latin typeface="Segoe UI Light"/>
                </a:rPr>
                <a:t>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t>
              </a:r>
              <a:r>
                <a:rPr lang="en-US" sz="1568" u="sng" dirty="0">
                  <a:gradFill>
                    <a:gsLst>
                      <a:gs pos="0">
                        <a:srgbClr val="505050"/>
                      </a:gs>
                      <a:gs pos="100000">
                        <a:srgbClr val="505050"/>
                      </a:gs>
                    </a:gsLst>
                    <a:lin ang="5400000" scaled="0"/>
                  </a:gradFill>
                  <a:latin typeface="Segoe UI"/>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2650603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81506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pPr>
              <a:spcBef>
                <a:spcPts val="2399"/>
              </a:spcBef>
            </a:pPr>
            <a:r>
              <a:rPr lang="en-US" dirty="0" smtClean="0">
                <a:gradFill>
                  <a:gsLst>
                    <a:gs pos="100000">
                      <a:schemeClr val="bg2"/>
                    </a:gs>
                    <a:gs pos="0">
                      <a:schemeClr val="bg2"/>
                    </a:gs>
                  </a:gsLst>
                  <a:lin ang="5400000" scaled="0"/>
                </a:gradFill>
              </a:rPr>
              <a:t>Intro</a:t>
            </a:r>
          </a:p>
          <a:p>
            <a:pPr>
              <a:spcBef>
                <a:spcPts val="2399"/>
              </a:spcBef>
            </a:pPr>
            <a:r>
              <a:rPr lang="en-US" dirty="0" smtClean="0">
                <a:gradFill>
                  <a:gsLst>
                    <a:gs pos="100000">
                      <a:schemeClr val="bg2"/>
                    </a:gs>
                    <a:gs pos="0">
                      <a:schemeClr val="bg2"/>
                    </a:gs>
                  </a:gsLst>
                  <a:lin ang="5400000" scaled="0"/>
                </a:gradFill>
              </a:rPr>
              <a:t>Understanding REST &amp; OData</a:t>
            </a:r>
          </a:p>
          <a:p>
            <a:pPr>
              <a:spcBef>
                <a:spcPts val="2399"/>
              </a:spcBef>
            </a:pPr>
            <a:r>
              <a:rPr lang="en-US" dirty="0" smtClean="0">
                <a:gradFill>
                  <a:gsLst>
                    <a:gs pos="100000">
                      <a:schemeClr val="bg2"/>
                    </a:gs>
                    <a:gs pos="0">
                      <a:schemeClr val="bg2"/>
                    </a:gs>
                  </a:gsLst>
                  <a:lin ang="5400000" scaled="0"/>
                </a:gradFill>
              </a:rPr>
              <a:t>REST Supported Data Types</a:t>
            </a:r>
          </a:p>
          <a:p>
            <a:pPr>
              <a:spcBef>
                <a:spcPts val="2399"/>
              </a:spcBef>
            </a:pPr>
            <a:r>
              <a:rPr lang="en-US" dirty="0" smtClean="0">
                <a:gradFill>
                  <a:gsLst>
                    <a:gs pos="100000">
                      <a:schemeClr val="bg2"/>
                    </a:gs>
                    <a:gs pos="0">
                      <a:schemeClr val="bg2"/>
                    </a:gs>
                  </a:gsLst>
                  <a:lin ang="5400000" scaled="0"/>
                </a:gradFill>
              </a:rPr>
              <a:t>Querying Data</a:t>
            </a:r>
          </a:p>
          <a:p>
            <a:pPr>
              <a:spcBef>
                <a:spcPts val="2399"/>
              </a:spcBef>
            </a:pPr>
            <a:r>
              <a:rPr lang="en-US" dirty="0" smtClean="0">
                <a:gradFill>
                  <a:gsLst>
                    <a:gs pos="100000">
                      <a:schemeClr val="bg2"/>
                    </a:gs>
                    <a:gs pos="0">
                      <a:schemeClr val="bg2"/>
                    </a:gs>
                  </a:gsLst>
                  <a:lin ang="5400000" scaled="0"/>
                </a:gradFill>
              </a:rPr>
              <a:t>Form / Security Digest</a:t>
            </a:r>
          </a:p>
          <a:p>
            <a:pPr>
              <a:spcBef>
                <a:spcPts val="2399"/>
              </a:spcBef>
            </a:pPr>
            <a:r>
              <a:rPr lang="en-US" dirty="0" smtClean="0">
                <a:gradFill>
                  <a:gsLst>
                    <a:gs pos="100000">
                      <a:schemeClr val="bg2"/>
                    </a:gs>
                    <a:gs pos="0">
                      <a:schemeClr val="bg2"/>
                    </a:gs>
                  </a:gsLst>
                  <a:lin ang="5400000" scaled="0"/>
                </a:gradFill>
              </a:rPr>
              <a:t>Creating Data</a:t>
            </a:r>
          </a:p>
          <a:p>
            <a:pPr>
              <a:spcBef>
                <a:spcPts val="2399"/>
              </a:spcBef>
            </a:pPr>
            <a:r>
              <a:rPr lang="en-US" dirty="0" smtClean="0">
                <a:gradFill>
                  <a:gsLst>
                    <a:gs pos="100000">
                      <a:schemeClr val="bg2"/>
                    </a:gs>
                    <a:gs pos="0">
                      <a:schemeClr val="bg2"/>
                    </a:gs>
                  </a:gsLst>
                  <a:lin ang="5400000" scaled="0"/>
                </a:gradFill>
              </a:rPr>
              <a:t>Updating &amp; Deleting Data</a:t>
            </a:r>
          </a:p>
          <a:p>
            <a:pPr>
              <a:spcBef>
                <a:spcPts val="2399"/>
              </a:spcBef>
            </a:pPr>
            <a:r>
              <a:rPr lang="en-US" dirty="0" smtClean="0">
                <a:gradFill>
                  <a:gsLst>
                    <a:gs pos="100000">
                      <a:schemeClr val="bg2"/>
                    </a:gs>
                    <a:gs pos="0">
                      <a:schemeClr val="bg2"/>
                    </a:gs>
                  </a:gsLst>
                  <a:lin ang="5400000" scaled="0"/>
                </a:gradFill>
              </a:rPr>
              <a:t>Resources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04762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73730688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1575232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SharePoint App Building Blocks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7</a:t>
            </a:fld>
            <a:endParaRPr lang="en-US" dirty="0">
              <a:gradFill>
                <a:gsLst>
                  <a:gs pos="100000">
                    <a:srgbClr val="797A7D"/>
                  </a:gs>
                  <a:gs pos="0">
                    <a:srgbClr val="797A7D"/>
                  </a:gs>
                </a:gsLst>
                <a:lin ang="5400000" scaled="0"/>
              </a:gradFill>
            </a:endParaRPr>
          </a:p>
        </p:txBody>
      </p:sp>
      <p:grpSp>
        <p:nvGrpSpPr>
          <p:cNvPr id="87" name="Group 86"/>
          <p:cNvGrpSpPr/>
          <p:nvPr/>
        </p:nvGrpSpPr>
        <p:grpSpPr>
          <a:xfrm>
            <a:off x="1081386" y="1228040"/>
            <a:ext cx="9579333" cy="5281245"/>
            <a:chOff x="307618" y="490905"/>
            <a:chExt cx="10656678" cy="6124687"/>
          </a:xfrm>
        </p:grpSpPr>
        <p:grpSp>
          <p:nvGrpSpPr>
            <p:cNvPr id="88" name="Group 87"/>
            <p:cNvGrpSpPr/>
            <p:nvPr/>
          </p:nvGrpSpPr>
          <p:grpSpPr>
            <a:xfrm>
              <a:off x="9681522" y="1939983"/>
              <a:ext cx="1282774" cy="878686"/>
              <a:chOff x="10169960" y="3361847"/>
              <a:chExt cx="1283108" cy="878915"/>
            </a:xfrm>
          </p:grpSpPr>
          <p:pic>
            <p:nvPicPr>
              <p:cNvPr id="168" name="Picture 167"/>
              <p:cNvPicPr>
                <a:picLocks noChangeAspect="1"/>
              </p:cNvPicPr>
              <p:nvPr/>
            </p:nvPicPr>
            <p:blipFill>
              <a:blip r:embed="rId2"/>
              <a:stretch>
                <a:fillRect/>
              </a:stretch>
            </p:blipFill>
            <p:spPr>
              <a:xfrm>
                <a:off x="10571003" y="3361847"/>
                <a:ext cx="597915" cy="598560"/>
              </a:xfrm>
              <a:prstGeom prst="rect">
                <a:avLst/>
              </a:prstGeom>
            </p:spPr>
          </p:pic>
          <p:sp>
            <p:nvSpPr>
              <p:cNvPr id="169" name="TextBox 168"/>
              <p:cNvSpPr txBox="1"/>
              <p:nvPr/>
            </p:nvSpPr>
            <p:spPr>
              <a:xfrm>
                <a:off x="10169960" y="3932985"/>
                <a:ext cx="1283108" cy="307777"/>
              </a:xfrm>
              <a:prstGeom prst="rect">
                <a:avLst/>
              </a:prstGeom>
              <a:noFill/>
            </p:spPr>
            <p:txBody>
              <a:bodyPr wrap="none" lIns="0" tIns="0" rIns="0" bIns="0" rtlCol="0">
                <a:spAutoFit/>
              </a:bodyPr>
              <a:lstStyle/>
              <a:p>
                <a:pPr defTabSz="914126">
                  <a:defRPr/>
                </a:pPr>
                <a:r>
                  <a:rPr lang="en-US" sz="1999" kern="0" spc="-70" dirty="0" smtClean="0">
                    <a:solidFill>
                      <a:prstClr val="white">
                        <a:lumMod val="50000"/>
                      </a:prstClr>
                    </a:solidFill>
                    <a:latin typeface="Calibri" panose="020F0502020204030204"/>
                  </a:rPr>
                  <a:t>Web Services</a:t>
                </a:r>
              </a:p>
            </p:txBody>
          </p:sp>
        </p:grpSp>
        <p:grpSp>
          <p:nvGrpSpPr>
            <p:cNvPr id="89" name="Group 88"/>
            <p:cNvGrpSpPr/>
            <p:nvPr/>
          </p:nvGrpSpPr>
          <p:grpSpPr>
            <a:xfrm>
              <a:off x="8539694" y="490905"/>
              <a:ext cx="1031088" cy="1258088"/>
              <a:chOff x="5533729" y="1219725"/>
              <a:chExt cx="1031357" cy="1258416"/>
            </a:xfrm>
          </p:grpSpPr>
          <p:pic>
            <p:nvPicPr>
              <p:cNvPr id="165" name="Picture 164"/>
              <p:cNvPicPr>
                <a:picLocks noChangeAspect="1"/>
              </p:cNvPicPr>
              <p:nvPr/>
            </p:nvPicPr>
            <p:blipFill>
              <a:blip r:embed="rId3"/>
              <a:stretch>
                <a:fillRect/>
              </a:stretch>
            </p:blipFill>
            <p:spPr>
              <a:xfrm>
                <a:off x="5533729" y="1292597"/>
                <a:ext cx="465830" cy="863861"/>
              </a:xfrm>
              <a:prstGeom prst="rect">
                <a:avLst/>
              </a:prstGeom>
            </p:spPr>
          </p:pic>
          <p:pic>
            <p:nvPicPr>
              <p:cNvPr id="166" name="Picture 165"/>
              <p:cNvPicPr>
                <a:picLocks noChangeAspect="1"/>
              </p:cNvPicPr>
              <p:nvPr/>
            </p:nvPicPr>
            <p:blipFill>
              <a:blip r:embed="rId4"/>
              <a:stretch>
                <a:fillRect/>
              </a:stretch>
            </p:blipFill>
            <p:spPr>
              <a:xfrm>
                <a:off x="5835073" y="1219725"/>
                <a:ext cx="730013" cy="911760"/>
              </a:xfrm>
              <a:prstGeom prst="rect">
                <a:avLst/>
              </a:prstGeom>
            </p:spPr>
          </p:pic>
          <p:sp>
            <p:nvSpPr>
              <p:cNvPr id="167" name="TextBox 166"/>
              <p:cNvSpPr txBox="1"/>
              <p:nvPr/>
            </p:nvSpPr>
            <p:spPr>
              <a:xfrm>
                <a:off x="5533729" y="2170364"/>
                <a:ext cx="992516" cy="307777"/>
              </a:xfrm>
              <a:prstGeom prst="rect">
                <a:avLst/>
              </a:prstGeom>
              <a:noFill/>
            </p:spPr>
            <p:txBody>
              <a:bodyPr wrap="none" lIns="0" tIns="0" rIns="0" bIns="0" rtlCol="0">
                <a:spAutoFit/>
              </a:bodyPr>
              <a:lstStyle/>
              <a:p>
                <a:pPr defTabSz="914126">
                  <a:defRPr/>
                </a:pPr>
                <a:r>
                  <a:rPr lang="en-US" sz="1999" kern="0" spc="-70" dirty="0" smtClean="0">
                    <a:solidFill>
                      <a:prstClr val="white">
                        <a:lumMod val="50000"/>
                      </a:prstClr>
                    </a:solidFill>
                    <a:latin typeface="Calibri" panose="020F0502020204030204"/>
                  </a:rPr>
                  <a:t>Databases</a:t>
                </a:r>
              </a:p>
            </p:txBody>
          </p:sp>
        </p:grpSp>
        <p:sp>
          <p:nvSpPr>
            <p:cNvPr id="90" name="Rectangle 89"/>
            <p:cNvSpPr/>
            <p:nvPr/>
          </p:nvSpPr>
          <p:spPr bwMode="auto">
            <a:xfrm>
              <a:off x="3297723" y="761020"/>
              <a:ext cx="4544692" cy="1869704"/>
            </a:xfrm>
            <a:prstGeom prst="rect">
              <a:avLst/>
            </a:prstGeom>
            <a:solidFill>
              <a:srgbClr val="E7E6E6">
                <a:lumMod val="20000"/>
                <a:lumOff val="80000"/>
                <a:alpha val="75000"/>
              </a:srgbClr>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07972"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defRPr/>
              </a:pPr>
              <a:r>
                <a:rPr lang="en-US" sz="1999" kern="0" dirty="0" smtClean="0">
                  <a:solidFill>
                    <a:prstClr val="black">
                      <a:lumMod val="65000"/>
                      <a:lumOff val="35000"/>
                    </a:prstClr>
                  </a:solidFill>
                  <a:latin typeface="Calibri" panose="020F0502020204030204"/>
                  <a:ea typeface="Segoe UI" pitchFamily="34" charset="0"/>
                  <a:cs typeface="Segoe UI" pitchFamily="34" charset="0"/>
                </a:rPr>
                <a:t>SharePoint Apps</a:t>
              </a:r>
            </a:p>
          </p:txBody>
        </p:sp>
        <p:grpSp>
          <p:nvGrpSpPr>
            <p:cNvPr id="91" name="Group 90"/>
            <p:cNvGrpSpPr/>
            <p:nvPr/>
          </p:nvGrpSpPr>
          <p:grpSpPr>
            <a:xfrm>
              <a:off x="4687636" y="1259738"/>
              <a:ext cx="2037983" cy="1120028"/>
              <a:chOff x="1929148" y="3558828"/>
              <a:chExt cx="2038514" cy="1120320"/>
            </a:xfrm>
          </p:grpSpPr>
          <p:grpSp>
            <p:nvGrpSpPr>
              <p:cNvPr id="137" name="Group 136"/>
              <p:cNvGrpSpPr/>
              <p:nvPr/>
            </p:nvGrpSpPr>
            <p:grpSpPr>
              <a:xfrm>
                <a:off x="3082467" y="3573039"/>
                <a:ext cx="885195" cy="761294"/>
                <a:chOff x="7956376" y="6096598"/>
                <a:chExt cx="885320" cy="761402"/>
              </a:xfrm>
            </p:grpSpPr>
            <p:sp>
              <p:nvSpPr>
                <p:cNvPr id="163" name="Arc 162"/>
                <p:cNvSpPr/>
                <p:nvPr/>
              </p:nvSpPr>
              <p:spPr>
                <a:xfrm rot="16200000">
                  <a:off x="8018335" y="6034639"/>
                  <a:ext cx="761402" cy="885320"/>
                </a:xfrm>
                <a:prstGeom prst="arc">
                  <a:avLst>
                    <a:gd name="adj1" fmla="val 2097834"/>
                    <a:gd name="adj2" fmla="val 366333"/>
                  </a:avLst>
                </a:prstGeom>
                <a:noFill/>
                <a:ln w="41275" cap="flat" cmpd="sng" algn="ctr">
                  <a:solidFill>
                    <a:sysClr val="windowText" lastClr="000000">
                      <a:alpha val="80000"/>
                    </a:sysClr>
                  </a:solidFill>
                  <a:prstDash val="solid"/>
                  <a:miter lim="800000"/>
                  <a:headEnd type="diamond" w="sm" len="med"/>
                  <a:tailEnd type="stealth" w="lg" len="lg"/>
                </a:ln>
                <a:effectLst>
                  <a:outerShdw blurRad="50800" dist="38100" dir="2700000" algn="tl" rotWithShape="0">
                    <a:prstClr val="black">
                      <a:alpha val="40000"/>
                    </a:prstClr>
                  </a:outerShdw>
                </a:effectLst>
              </p:spPr>
              <p:txBody>
                <a:bodyPr rtlCol="0" anchor="ctr"/>
                <a:lstStyle/>
                <a:p>
                  <a:pPr algn="ctr" defTabSz="914126">
                    <a:defRPr/>
                  </a:pPr>
                  <a:endParaRPr lang="en-US" sz="1799" kern="0" smtClean="0">
                    <a:solidFill>
                      <a:prstClr val="black"/>
                    </a:solidFill>
                    <a:latin typeface="Segoe UI Light" panose="020B0502040204020203" pitchFamily="34" charset="0"/>
                    <a:cs typeface="Segoe UI Light" panose="020B0502040204020203" pitchFamily="34" charset="0"/>
                  </a:endParaRPr>
                </a:p>
              </p:txBody>
            </p:sp>
            <p:pic>
              <p:nvPicPr>
                <p:cNvPr id="164" name="Picture 163"/>
                <p:cNvPicPr>
                  <a:picLocks noChangeAspect="1"/>
                </p:cNvPicPr>
                <p:nvPr/>
              </p:nvPicPr>
              <p:blipFill>
                <a:blip r:embed="rId5"/>
                <a:stretch>
                  <a:fillRect/>
                </a:stretch>
              </p:blipFill>
              <p:spPr>
                <a:xfrm>
                  <a:off x="8025412" y="6179037"/>
                  <a:ext cx="713910" cy="636559"/>
                </a:xfrm>
                <a:prstGeom prst="rect">
                  <a:avLst/>
                </a:prstGeom>
              </p:spPr>
            </p:pic>
          </p:grpSp>
          <p:grpSp>
            <p:nvGrpSpPr>
              <p:cNvPr id="138" name="Group 137"/>
              <p:cNvGrpSpPr>
                <a:grpSpLocks noChangeAspect="1"/>
              </p:cNvGrpSpPr>
              <p:nvPr/>
            </p:nvGrpSpPr>
            <p:grpSpPr>
              <a:xfrm>
                <a:off x="1929148" y="4146210"/>
                <a:ext cx="397077" cy="504000"/>
                <a:chOff x="6278801" y="2244912"/>
                <a:chExt cx="605042" cy="767962"/>
              </a:xfrm>
            </p:grpSpPr>
            <p:pic>
              <p:nvPicPr>
                <p:cNvPr id="159" name="Picture 158"/>
                <p:cNvPicPr>
                  <a:picLocks noChangeAspect="1"/>
                </p:cNvPicPr>
                <p:nvPr/>
              </p:nvPicPr>
              <p:blipFill>
                <a:blip r:embed="rId6"/>
                <a:stretch>
                  <a:fillRect/>
                </a:stretch>
              </p:blipFill>
              <p:spPr>
                <a:xfrm>
                  <a:off x="6278801" y="2244912"/>
                  <a:ext cx="527111" cy="689388"/>
                </a:xfrm>
                <a:prstGeom prst="rect">
                  <a:avLst/>
                </a:prstGeom>
              </p:spPr>
            </p:pic>
            <p:pic>
              <p:nvPicPr>
                <p:cNvPr id="160" name="Picture 159"/>
                <p:cNvPicPr>
                  <a:picLocks noChangeAspect="1"/>
                </p:cNvPicPr>
                <p:nvPr/>
              </p:nvPicPr>
              <p:blipFill>
                <a:blip r:embed="rId6"/>
                <a:stretch>
                  <a:fillRect/>
                </a:stretch>
              </p:blipFill>
              <p:spPr>
                <a:xfrm>
                  <a:off x="6356732" y="2323486"/>
                  <a:ext cx="527111" cy="689388"/>
                </a:xfrm>
                <a:prstGeom prst="rect">
                  <a:avLst/>
                </a:prstGeom>
              </p:spPr>
            </p:pic>
            <p:sp>
              <p:nvSpPr>
                <p:cNvPr id="161" name="Right Triangle 160"/>
                <p:cNvSpPr/>
                <p:nvPr/>
              </p:nvSpPr>
              <p:spPr bwMode="auto">
                <a:xfrm>
                  <a:off x="6400103" y="2347895"/>
                  <a:ext cx="440367" cy="626130"/>
                </a:xfrm>
                <a:prstGeom prst="rtTriangle">
                  <a:avLst/>
                </a:prstGeom>
                <a:solidFill>
                  <a:srgbClr val="ED7D3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defRPr/>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2" name="TextBox 161"/>
                <p:cNvSpPr txBox="1"/>
                <p:nvPr/>
              </p:nvSpPr>
              <p:spPr>
                <a:xfrm>
                  <a:off x="6422020" y="2719459"/>
                  <a:ext cx="269170" cy="257933"/>
                </a:xfrm>
                <a:prstGeom prst="rect">
                  <a:avLst/>
                </a:prstGeom>
                <a:noFill/>
              </p:spPr>
              <p:txBody>
                <a:bodyPr wrap="none" lIns="0" tIns="0" rIns="0" bIns="0" rtlCol="0">
                  <a:spAutoFit/>
                </a:bodyPr>
                <a:lstStyle/>
                <a:p>
                  <a:pPr defTabSz="914126">
                    <a:defRPr/>
                  </a:pPr>
                  <a:r>
                    <a:rPr lang="fi-FI" sz="1100" kern="0" spc="-70" dirty="0" smtClean="0">
                      <a:solidFill>
                        <a:prstClr val="white"/>
                      </a:solidFill>
                      <a:effectLst>
                        <a:outerShdw blurRad="50800" dist="38100" dir="2700000" algn="tl" rotWithShape="0">
                          <a:srgbClr val="44546A">
                            <a:alpha val="40000"/>
                          </a:srgbClr>
                        </a:outerShdw>
                      </a:effectLst>
                      <a:latin typeface="Calibri" panose="020F0502020204030204"/>
                    </a:rPr>
                    <a:t>CSS</a:t>
                  </a:r>
                  <a:endParaRPr lang="en-US" sz="11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nvGrpSpPr>
              <p:cNvPr id="139" name="Group 138"/>
              <p:cNvGrpSpPr>
                <a:grpSpLocks noChangeAspect="1"/>
              </p:cNvGrpSpPr>
              <p:nvPr/>
            </p:nvGrpSpPr>
            <p:grpSpPr>
              <a:xfrm>
                <a:off x="2160143" y="3845503"/>
                <a:ext cx="400137" cy="504000"/>
                <a:chOff x="6926384" y="2275112"/>
                <a:chExt cx="605872" cy="763139"/>
              </a:xfrm>
            </p:grpSpPr>
            <p:pic>
              <p:nvPicPr>
                <p:cNvPr id="155" name="Picture 154"/>
                <p:cNvPicPr>
                  <a:picLocks noChangeAspect="1"/>
                </p:cNvPicPr>
                <p:nvPr/>
              </p:nvPicPr>
              <p:blipFill>
                <a:blip r:embed="rId6"/>
                <a:stretch>
                  <a:fillRect/>
                </a:stretch>
              </p:blipFill>
              <p:spPr>
                <a:xfrm>
                  <a:off x="6926384" y="2275112"/>
                  <a:ext cx="527111" cy="689388"/>
                </a:xfrm>
                <a:prstGeom prst="rect">
                  <a:avLst/>
                </a:prstGeom>
              </p:spPr>
            </p:pic>
            <p:pic>
              <p:nvPicPr>
                <p:cNvPr id="156" name="Picture 155"/>
                <p:cNvPicPr>
                  <a:picLocks noChangeAspect="1"/>
                </p:cNvPicPr>
                <p:nvPr/>
              </p:nvPicPr>
              <p:blipFill>
                <a:blip r:embed="rId6"/>
                <a:stretch>
                  <a:fillRect/>
                </a:stretch>
              </p:blipFill>
              <p:spPr>
                <a:xfrm>
                  <a:off x="7005145" y="2348863"/>
                  <a:ext cx="527111" cy="689388"/>
                </a:xfrm>
                <a:prstGeom prst="rect">
                  <a:avLst/>
                </a:prstGeom>
              </p:spPr>
            </p:pic>
            <p:sp>
              <p:nvSpPr>
                <p:cNvPr id="157" name="Right Triangle 156"/>
                <p:cNvSpPr/>
                <p:nvPr/>
              </p:nvSpPr>
              <p:spPr bwMode="auto">
                <a:xfrm>
                  <a:off x="7048516" y="2373272"/>
                  <a:ext cx="440367" cy="626130"/>
                </a:xfrm>
                <a:prstGeom prst="r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defRPr/>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58" name="TextBox 157"/>
                <p:cNvSpPr txBox="1"/>
                <p:nvPr/>
              </p:nvSpPr>
              <p:spPr>
                <a:xfrm>
                  <a:off x="7070434" y="2744836"/>
                  <a:ext cx="282041" cy="256313"/>
                </a:xfrm>
                <a:prstGeom prst="rect">
                  <a:avLst/>
                </a:prstGeom>
                <a:noFill/>
              </p:spPr>
              <p:txBody>
                <a:bodyPr wrap="none" lIns="0" tIns="0" rIns="0" bIns="0" rtlCol="0">
                  <a:spAutoFit/>
                </a:bodyPr>
                <a:lstStyle/>
                <a:p>
                  <a:pPr defTabSz="914126">
                    <a:defRPr/>
                  </a:pPr>
                  <a:r>
                    <a:rPr lang="fi-FI" sz="1100" kern="0" spc="-70" dirty="0" smtClean="0">
                      <a:solidFill>
                        <a:prstClr val="white"/>
                      </a:solidFill>
                      <a:effectLst>
                        <a:outerShdw blurRad="50800" dist="38100" dir="2700000" algn="tl" rotWithShape="0">
                          <a:srgbClr val="44546A">
                            <a:alpha val="40000"/>
                          </a:srgbClr>
                        </a:outerShdw>
                      </a:effectLst>
                      <a:latin typeface="Calibri" panose="020F0502020204030204"/>
                    </a:rPr>
                    <a:t>png</a:t>
                  </a:r>
                  <a:endParaRPr lang="en-US" sz="11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nvGrpSpPr>
              <p:cNvPr id="140" name="Group 139"/>
              <p:cNvGrpSpPr>
                <a:grpSpLocks noChangeAspect="1"/>
              </p:cNvGrpSpPr>
              <p:nvPr/>
            </p:nvGrpSpPr>
            <p:grpSpPr>
              <a:xfrm>
                <a:off x="1940507" y="3558828"/>
                <a:ext cx="400137" cy="504000"/>
                <a:chOff x="7583233" y="2275112"/>
                <a:chExt cx="605872" cy="763139"/>
              </a:xfrm>
            </p:grpSpPr>
            <p:pic>
              <p:nvPicPr>
                <p:cNvPr id="151" name="Picture 150"/>
                <p:cNvPicPr>
                  <a:picLocks noChangeAspect="1"/>
                </p:cNvPicPr>
                <p:nvPr/>
              </p:nvPicPr>
              <p:blipFill>
                <a:blip r:embed="rId6"/>
                <a:stretch>
                  <a:fillRect/>
                </a:stretch>
              </p:blipFill>
              <p:spPr>
                <a:xfrm>
                  <a:off x="7583233" y="2275112"/>
                  <a:ext cx="527111" cy="689388"/>
                </a:xfrm>
                <a:prstGeom prst="rect">
                  <a:avLst/>
                </a:prstGeom>
              </p:spPr>
            </p:pic>
            <p:pic>
              <p:nvPicPr>
                <p:cNvPr id="152" name="Picture 151"/>
                <p:cNvPicPr>
                  <a:picLocks noChangeAspect="1"/>
                </p:cNvPicPr>
                <p:nvPr/>
              </p:nvPicPr>
              <p:blipFill>
                <a:blip r:embed="rId6"/>
                <a:stretch>
                  <a:fillRect/>
                </a:stretch>
              </p:blipFill>
              <p:spPr>
                <a:xfrm>
                  <a:off x="7661994" y="2348863"/>
                  <a:ext cx="527111" cy="689388"/>
                </a:xfrm>
                <a:prstGeom prst="rect">
                  <a:avLst/>
                </a:prstGeom>
              </p:spPr>
            </p:pic>
            <p:sp>
              <p:nvSpPr>
                <p:cNvPr id="153" name="Right Triangle 152"/>
                <p:cNvSpPr/>
                <p:nvPr/>
              </p:nvSpPr>
              <p:spPr bwMode="auto">
                <a:xfrm>
                  <a:off x="7705365" y="2373272"/>
                  <a:ext cx="440367" cy="626130"/>
                </a:xfrm>
                <a:prstGeom prst="rtTriangl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defRPr/>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54" name="TextBox 153"/>
                <p:cNvSpPr txBox="1"/>
                <p:nvPr/>
              </p:nvSpPr>
              <p:spPr>
                <a:xfrm>
                  <a:off x="7727283" y="2744836"/>
                  <a:ext cx="333983" cy="256313"/>
                </a:xfrm>
                <a:prstGeom prst="rect">
                  <a:avLst/>
                </a:prstGeom>
                <a:noFill/>
              </p:spPr>
              <p:txBody>
                <a:bodyPr wrap="none" lIns="0" tIns="0" rIns="0" bIns="0" rtlCol="0">
                  <a:spAutoFit/>
                </a:bodyPr>
                <a:lstStyle/>
                <a:p>
                  <a:pPr defTabSz="914126">
                    <a:defRPr/>
                  </a:pPr>
                  <a:r>
                    <a:rPr lang="fi-FI" sz="1100" kern="0" spc="-70" dirty="0" err="1" smtClean="0">
                      <a:solidFill>
                        <a:prstClr val="white"/>
                      </a:solidFill>
                      <a:effectLst>
                        <a:outerShdw blurRad="50800" dist="38100" dir="2700000" algn="tl" rotWithShape="0">
                          <a:srgbClr val="44546A">
                            <a:alpha val="40000"/>
                          </a:srgbClr>
                        </a:outerShdw>
                      </a:effectLst>
                      <a:latin typeface="Calibri" panose="020F0502020204030204"/>
                    </a:rPr>
                    <a:t>aspx</a:t>
                  </a:r>
                  <a:endParaRPr lang="en-US" sz="11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nvGrpSpPr>
              <p:cNvPr id="141" name="Group 140"/>
              <p:cNvGrpSpPr>
                <a:grpSpLocks noChangeAspect="1"/>
              </p:cNvGrpSpPr>
              <p:nvPr/>
            </p:nvGrpSpPr>
            <p:grpSpPr>
              <a:xfrm>
                <a:off x="2618857" y="3788428"/>
                <a:ext cx="409562" cy="504000"/>
                <a:chOff x="8228898" y="2273094"/>
                <a:chExt cx="621781" cy="765157"/>
              </a:xfrm>
            </p:grpSpPr>
            <p:pic>
              <p:nvPicPr>
                <p:cNvPr id="147" name="Picture 146"/>
                <p:cNvPicPr>
                  <a:picLocks noChangeAspect="1"/>
                </p:cNvPicPr>
                <p:nvPr/>
              </p:nvPicPr>
              <p:blipFill>
                <a:blip r:embed="rId6"/>
                <a:stretch>
                  <a:fillRect/>
                </a:stretch>
              </p:blipFill>
              <p:spPr>
                <a:xfrm>
                  <a:off x="8228898" y="2273094"/>
                  <a:ext cx="527111" cy="689388"/>
                </a:xfrm>
                <a:prstGeom prst="rect">
                  <a:avLst/>
                </a:prstGeom>
              </p:spPr>
            </p:pic>
            <p:pic>
              <p:nvPicPr>
                <p:cNvPr id="148" name="Picture 147"/>
                <p:cNvPicPr>
                  <a:picLocks noChangeAspect="1"/>
                </p:cNvPicPr>
                <p:nvPr/>
              </p:nvPicPr>
              <p:blipFill>
                <a:blip r:embed="rId6"/>
                <a:stretch>
                  <a:fillRect/>
                </a:stretch>
              </p:blipFill>
              <p:spPr>
                <a:xfrm>
                  <a:off x="8323568" y="2348863"/>
                  <a:ext cx="527111" cy="689388"/>
                </a:xfrm>
                <a:prstGeom prst="rect">
                  <a:avLst/>
                </a:prstGeom>
              </p:spPr>
            </p:pic>
            <p:sp>
              <p:nvSpPr>
                <p:cNvPr id="149" name="Right Triangle 148"/>
                <p:cNvSpPr/>
                <p:nvPr/>
              </p:nvSpPr>
              <p:spPr bwMode="auto">
                <a:xfrm>
                  <a:off x="8366939" y="2373272"/>
                  <a:ext cx="440367" cy="626130"/>
                </a:xfrm>
                <a:prstGeom prst="rtTriangle">
                  <a:avLst/>
                </a:prstGeom>
                <a:solidFill>
                  <a:srgbClr val="ED7D3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defRPr/>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50" name="TextBox 149"/>
                <p:cNvSpPr txBox="1"/>
                <p:nvPr/>
              </p:nvSpPr>
              <p:spPr>
                <a:xfrm>
                  <a:off x="8385074" y="2783306"/>
                  <a:ext cx="417122" cy="210265"/>
                </a:xfrm>
                <a:prstGeom prst="rect">
                  <a:avLst/>
                </a:prstGeom>
                <a:noFill/>
              </p:spPr>
              <p:txBody>
                <a:bodyPr wrap="none" lIns="0" tIns="0" rIns="0" bIns="0" rtlCol="0">
                  <a:spAutoFit/>
                </a:bodyPr>
                <a:lstStyle/>
                <a:p>
                  <a:pPr defTabSz="914126">
                    <a:defRPr/>
                  </a:pPr>
                  <a:r>
                    <a:rPr lang="fi-FI" sz="900" kern="0" spc="-70" dirty="0" err="1" smtClean="0">
                      <a:solidFill>
                        <a:prstClr val="white"/>
                      </a:solidFill>
                      <a:effectLst>
                        <a:outerShdw blurRad="50800" dist="38100" dir="2700000" algn="tl" rotWithShape="0">
                          <a:srgbClr val="44546A">
                            <a:alpha val="40000"/>
                          </a:srgbClr>
                        </a:outerShdw>
                      </a:effectLst>
                      <a:latin typeface="Calibri" panose="020F0502020204030204"/>
                    </a:rPr>
                    <a:t>master</a:t>
                  </a:r>
                  <a:endParaRPr lang="en-US" sz="9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nvGrpSpPr>
              <p:cNvPr id="142" name="Group 141"/>
              <p:cNvGrpSpPr>
                <a:grpSpLocks noChangeAspect="1"/>
              </p:cNvGrpSpPr>
              <p:nvPr/>
            </p:nvGrpSpPr>
            <p:grpSpPr>
              <a:xfrm>
                <a:off x="2468161" y="4175148"/>
                <a:ext cx="400137" cy="504000"/>
                <a:chOff x="8856725" y="2275112"/>
                <a:chExt cx="605872" cy="763139"/>
              </a:xfrm>
            </p:grpSpPr>
            <p:pic>
              <p:nvPicPr>
                <p:cNvPr id="143" name="Picture 142"/>
                <p:cNvPicPr>
                  <a:picLocks noChangeAspect="1"/>
                </p:cNvPicPr>
                <p:nvPr/>
              </p:nvPicPr>
              <p:blipFill>
                <a:blip r:embed="rId6"/>
                <a:stretch>
                  <a:fillRect/>
                </a:stretch>
              </p:blipFill>
              <p:spPr>
                <a:xfrm>
                  <a:off x="8856725" y="2275112"/>
                  <a:ext cx="527111" cy="689388"/>
                </a:xfrm>
                <a:prstGeom prst="rect">
                  <a:avLst/>
                </a:prstGeom>
              </p:spPr>
            </p:pic>
            <p:pic>
              <p:nvPicPr>
                <p:cNvPr id="144" name="Picture 143"/>
                <p:cNvPicPr>
                  <a:picLocks noChangeAspect="1"/>
                </p:cNvPicPr>
                <p:nvPr/>
              </p:nvPicPr>
              <p:blipFill>
                <a:blip r:embed="rId6"/>
                <a:stretch>
                  <a:fillRect/>
                </a:stretch>
              </p:blipFill>
              <p:spPr>
                <a:xfrm>
                  <a:off x="8935486" y="2348863"/>
                  <a:ext cx="527111" cy="689388"/>
                </a:xfrm>
                <a:prstGeom prst="rect">
                  <a:avLst/>
                </a:prstGeom>
              </p:spPr>
            </p:pic>
            <p:sp>
              <p:nvSpPr>
                <p:cNvPr id="145" name="Right Triangle 144"/>
                <p:cNvSpPr/>
                <p:nvPr/>
              </p:nvSpPr>
              <p:spPr bwMode="auto">
                <a:xfrm>
                  <a:off x="8978857" y="2373272"/>
                  <a:ext cx="440367" cy="626130"/>
                </a:xfrm>
                <a:prstGeom prst="rtTriangle">
                  <a:avLst/>
                </a:prstGeom>
                <a:solidFill>
                  <a:srgbClr val="A5A5A5"/>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defRPr/>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6" name="TextBox 145"/>
                <p:cNvSpPr txBox="1"/>
                <p:nvPr/>
              </p:nvSpPr>
              <p:spPr>
                <a:xfrm>
                  <a:off x="9055182" y="2698547"/>
                  <a:ext cx="145146" cy="326218"/>
                </a:xfrm>
                <a:prstGeom prst="rect">
                  <a:avLst/>
                </a:prstGeom>
                <a:noFill/>
              </p:spPr>
              <p:txBody>
                <a:bodyPr wrap="none" lIns="0" tIns="0" rIns="0" bIns="0" rtlCol="0">
                  <a:spAutoFit/>
                </a:bodyPr>
                <a:lstStyle/>
                <a:p>
                  <a:pPr algn="r" defTabSz="914126">
                    <a:defRPr/>
                  </a:pPr>
                  <a:r>
                    <a:rPr lang="fi-FI" sz="1400" kern="0" spc="-70" dirty="0" err="1" smtClean="0">
                      <a:solidFill>
                        <a:prstClr val="white"/>
                      </a:solidFill>
                      <a:effectLst>
                        <a:outerShdw blurRad="50800" dist="38100" dir="2700000" algn="tl" rotWithShape="0">
                          <a:srgbClr val="44546A">
                            <a:alpha val="40000"/>
                          </a:srgbClr>
                        </a:outerShdw>
                      </a:effectLst>
                      <a:latin typeface="Calibri" panose="020F0502020204030204"/>
                    </a:rPr>
                    <a:t>js</a:t>
                  </a:r>
                  <a:endParaRPr lang="en-US" sz="14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grpSp>
          <p:nvGrpSpPr>
            <p:cNvPr id="92" name="Group 91"/>
            <p:cNvGrpSpPr>
              <a:grpSpLocks noChangeAspect="1"/>
            </p:cNvGrpSpPr>
            <p:nvPr/>
          </p:nvGrpSpPr>
          <p:grpSpPr>
            <a:xfrm>
              <a:off x="307618" y="2185854"/>
              <a:ext cx="1897587" cy="1147938"/>
              <a:chOff x="781287" y="4564525"/>
              <a:chExt cx="2582491" cy="1562274"/>
            </a:xfrm>
          </p:grpSpPr>
          <p:pic>
            <p:nvPicPr>
              <p:cNvPr id="133" name="Picture 132"/>
              <p:cNvPicPr>
                <a:picLocks noChangeAspect="1"/>
              </p:cNvPicPr>
              <p:nvPr/>
            </p:nvPicPr>
            <p:blipFill>
              <a:blip r:embed="rId7"/>
              <a:stretch>
                <a:fillRect/>
              </a:stretch>
            </p:blipFill>
            <p:spPr>
              <a:xfrm>
                <a:off x="781287" y="4564525"/>
                <a:ext cx="1334951" cy="1267414"/>
              </a:xfrm>
              <a:prstGeom prst="rect">
                <a:avLst/>
              </a:prstGeom>
            </p:spPr>
          </p:pic>
          <p:pic>
            <p:nvPicPr>
              <p:cNvPr id="134" name="Picture 133"/>
              <p:cNvPicPr>
                <a:picLocks noChangeAspect="1"/>
              </p:cNvPicPr>
              <p:nvPr/>
            </p:nvPicPr>
            <p:blipFill>
              <a:blip r:embed="rId8"/>
              <a:stretch>
                <a:fillRect/>
              </a:stretch>
            </p:blipFill>
            <p:spPr>
              <a:xfrm>
                <a:off x="2722844" y="5169800"/>
                <a:ext cx="640934" cy="956999"/>
              </a:xfrm>
              <a:prstGeom prst="rect">
                <a:avLst/>
              </a:prstGeom>
            </p:spPr>
          </p:pic>
          <p:pic>
            <p:nvPicPr>
              <p:cNvPr id="135" name="Picture 134"/>
              <p:cNvPicPr>
                <a:picLocks noChangeAspect="1"/>
              </p:cNvPicPr>
              <p:nvPr/>
            </p:nvPicPr>
            <p:blipFill>
              <a:blip r:embed="rId9"/>
              <a:stretch>
                <a:fillRect/>
              </a:stretch>
            </p:blipFill>
            <p:spPr>
              <a:xfrm>
                <a:off x="1625422" y="5341440"/>
                <a:ext cx="963439" cy="699247"/>
              </a:xfrm>
              <a:prstGeom prst="rect">
                <a:avLst/>
              </a:prstGeom>
            </p:spPr>
          </p:pic>
          <p:pic>
            <p:nvPicPr>
              <p:cNvPr id="136" name="Picture 135"/>
              <p:cNvPicPr>
                <a:picLocks noChangeAspect="1"/>
              </p:cNvPicPr>
              <p:nvPr/>
            </p:nvPicPr>
            <p:blipFill>
              <a:blip r:embed="rId10"/>
              <a:stretch>
                <a:fillRect/>
              </a:stretch>
            </p:blipFill>
            <p:spPr>
              <a:xfrm>
                <a:off x="2087010" y="4919651"/>
                <a:ext cx="907928" cy="658958"/>
              </a:xfrm>
              <a:prstGeom prst="rect">
                <a:avLst/>
              </a:prstGeom>
            </p:spPr>
          </p:pic>
        </p:grpSp>
        <p:grpSp>
          <p:nvGrpSpPr>
            <p:cNvPr id="93" name="Group 92"/>
            <p:cNvGrpSpPr/>
            <p:nvPr/>
          </p:nvGrpSpPr>
          <p:grpSpPr>
            <a:xfrm>
              <a:off x="2893616" y="3175761"/>
              <a:ext cx="7263082" cy="3439831"/>
              <a:chOff x="3106882" y="3001637"/>
              <a:chExt cx="7264974" cy="3440727"/>
            </a:xfrm>
          </p:grpSpPr>
          <p:sp>
            <p:nvSpPr>
              <p:cNvPr id="106" name="Rounded Rectangle 105"/>
              <p:cNvSpPr/>
              <p:nvPr/>
            </p:nvSpPr>
            <p:spPr>
              <a:xfrm>
                <a:off x="3106882" y="3001637"/>
                <a:ext cx="7264974" cy="3440727"/>
              </a:xfrm>
              <a:prstGeom prst="roundRect">
                <a:avLst/>
              </a:prstGeom>
              <a:solidFill>
                <a:srgbClr val="E7E6E6">
                  <a:lumMod val="20000"/>
                  <a:lumOff val="80000"/>
                  <a:alpha val="75000"/>
                </a:srgbClr>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07972"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defRPr/>
                </a:pPr>
                <a:endParaRPr lang="en-US" sz="1999" kern="0" smtClean="0">
                  <a:solidFill>
                    <a:prstClr val="black">
                      <a:lumMod val="65000"/>
                      <a:lumOff val="35000"/>
                    </a:prstClr>
                  </a:solidFill>
                  <a:latin typeface="Calibri" panose="020F0502020204030204"/>
                  <a:ea typeface="Segoe UI" pitchFamily="34" charset="0"/>
                  <a:cs typeface="Segoe UI" pitchFamily="34" charset="0"/>
                </a:endParaRPr>
              </a:p>
            </p:txBody>
          </p:sp>
          <p:grpSp>
            <p:nvGrpSpPr>
              <p:cNvPr id="107" name="Group 106"/>
              <p:cNvGrpSpPr/>
              <p:nvPr/>
            </p:nvGrpSpPr>
            <p:grpSpPr>
              <a:xfrm>
                <a:off x="3475525" y="4717793"/>
                <a:ext cx="1410066" cy="945215"/>
                <a:chOff x="9182180" y="1148235"/>
                <a:chExt cx="1650542" cy="1106414"/>
              </a:xfrm>
            </p:grpSpPr>
            <p:pic>
              <p:nvPicPr>
                <p:cNvPr id="131" name="Picture 130"/>
                <p:cNvPicPr>
                  <a:picLocks noChangeAspect="1"/>
                </p:cNvPicPr>
                <p:nvPr/>
              </p:nvPicPr>
              <p:blipFill>
                <a:blip r:embed="rId11"/>
                <a:stretch>
                  <a:fillRect/>
                </a:stretch>
              </p:blipFill>
              <p:spPr>
                <a:xfrm>
                  <a:off x="9586780" y="1148235"/>
                  <a:ext cx="841328" cy="775240"/>
                </a:xfrm>
                <a:prstGeom prst="rect">
                  <a:avLst/>
                </a:prstGeom>
              </p:spPr>
            </p:pic>
            <p:sp>
              <p:nvSpPr>
                <p:cNvPr id="132" name="TextBox 131"/>
                <p:cNvSpPr txBox="1"/>
                <p:nvPr/>
              </p:nvSpPr>
              <p:spPr>
                <a:xfrm>
                  <a:off x="9182180" y="1930410"/>
                  <a:ext cx="1650542" cy="324239"/>
                </a:xfrm>
                <a:prstGeom prst="rect">
                  <a:avLst/>
                </a:prstGeom>
                <a:noFill/>
              </p:spPr>
              <p:txBody>
                <a:bodyPr wrap="none" lIns="0" tIns="0" rIns="0" bIns="0" rtlCol="0">
                  <a:spAutoFit/>
                </a:bodyPr>
                <a:lstStyle/>
                <a:p>
                  <a:pPr algn="ctr" defTabSz="914126">
                    <a:defRPr/>
                  </a:pPr>
                  <a:r>
                    <a:rPr lang="en-US" sz="1799" kern="0" spc="-70" dirty="0" smtClean="0">
                      <a:solidFill>
                        <a:prstClr val="white">
                          <a:lumMod val="50000"/>
                        </a:prstClr>
                      </a:solidFill>
                      <a:latin typeface="Calibri" panose="020F0502020204030204"/>
                    </a:rPr>
                    <a:t>List and Libraries</a:t>
                  </a:r>
                </a:p>
              </p:txBody>
            </p:sp>
          </p:grpSp>
          <p:sp>
            <p:nvSpPr>
              <p:cNvPr id="108" name="Rounded Rectangle 107"/>
              <p:cNvSpPr/>
              <p:nvPr/>
            </p:nvSpPr>
            <p:spPr>
              <a:xfrm>
                <a:off x="5229980" y="4300820"/>
                <a:ext cx="4499264" cy="1963882"/>
              </a:xfrm>
              <a:prstGeom prst="roundRect">
                <a:avLst/>
              </a:prstGeom>
              <a:solidFill>
                <a:srgbClr val="5B9BD5">
                  <a:lumMod val="20000"/>
                  <a:lumOff val="80000"/>
                </a:srgbClr>
              </a:solidFill>
              <a:ln w="6350" cap="flat" cmpd="sng" algn="ctr">
                <a:solidFill>
                  <a:srgbClr val="5B9BD5"/>
                </a:solidFill>
                <a:prstDash val="solid"/>
                <a:miter lim="800000"/>
              </a:ln>
              <a:effectLst/>
            </p:spPr>
            <p:txBody>
              <a:bodyPr rtlCol="0" anchor="ctr"/>
              <a:lstStyle/>
              <a:p>
                <a:pPr algn="ctr" defTabSz="914126">
                  <a:defRPr/>
                </a:pPr>
                <a:endParaRPr lang="en-US" sz="1799" kern="0" smtClean="0">
                  <a:solidFill>
                    <a:prstClr val="black"/>
                  </a:solidFill>
                  <a:latin typeface="Calibri" panose="020F0502020204030204"/>
                </a:endParaRPr>
              </a:p>
            </p:txBody>
          </p:sp>
          <p:grpSp>
            <p:nvGrpSpPr>
              <p:cNvPr id="109" name="Group 108"/>
              <p:cNvGrpSpPr/>
              <p:nvPr/>
            </p:nvGrpSpPr>
            <p:grpSpPr>
              <a:xfrm>
                <a:off x="5603329" y="4741403"/>
                <a:ext cx="3752566" cy="954433"/>
                <a:chOff x="3357673" y="5127708"/>
                <a:chExt cx="3752566" cy="954433"/>
              </a:xfrm>
            </p:grpSpPr>
            <p:grpSp>
              <p:nvGrpSpPr>
                <p:cNvPr id="119" name="Group 118"/>
                <p:cNvGrpSpPr/>
                <p:nvPr/>
              </p:nvGrpSpPr>
              <p:grpSpPr>
                <a:xfrm>
                  <a:off x="3357673" y="5135047"/>
                  <a:ext cx="839332" cy="947094"/>
                  <a:chOff x="9747083" y="2768132"/>
                  <a:chExt cx="982473" cy="1108614"/>
                </a:xfrm>
              </p:grpSpPr>
              <p:pic>
                <p:nvPicPr>
                  <p:cNvPr id="129" name="Picture 128"/>
                  <p:cNvPicPr>
                    <a:picLocks noChangeAspect="1"/>
                  </p:cNvPicPr>
                  <p:nvPr/>
                </p:nvPicPr>
                <p:blipFill>
                  <a:blip r:embed="rId12"/>
                  <a:stretch>
                    <a:fillRect/>
                  </a:stretch>
                </p:blipFill>
                <p:spPr>
                  <a:xfrm>
                    <a:off x="9946304" y="2768132"/>
                    <a:ext cx="584010" cy="487200"/>
                  </a:xfrm>
                  <a:prstGeom prst="rect">
                    <a:avLst/>
                  </a:prstGeom>
                </p:spPr>
              </p:pic>
              <p:sp>
                <p:nvSpPr>
                  <p:cNvPr id="130" name="TextBox 129"/>
                  <p:cNvSpPr txBox="1"/>
                  <p:nvPr/>
                </p:nvSpPr>
                <p:spPr>
                  <a:xfrm>
                    <a:off x="9747083" y="3228268"/>
                    <a:ext cx="982473" cy="648478"/>
                  </a:xfrm>
                  <a:prstGeom prst="rect">
                    <a:avLst/>
                  </a:prstGeom>
                  <a:noFill/>
                </p:spPr>
                <p:txBody>
                  <a:bodyPr wrap="none" lIns="0" tIns="0" rIns="0" bIns="0" rtlCol="0">
                    <a:spAutoFit/>
                  </a:bodyPr>
                  <a:lstStyle/>
                  <a:p>
                    <a:pPr algn="ctr" defTabSz="914126">
                      <a:defRPr/>
                    </a:pPr>
                    <a:r>
                      <a:rPr lang="en-US" sz="1799" kern="0" spc="-70" dirty="0" smtClean="0">
                        <a:solidFill>
                          <a:prstClr val="black">
                            <a:lumMod val="65000"/>
                            <a:lumOff val="35000"/>
                          </a:prstClr>
                        </a:solidFill>
                        <a:latin typeface="Calibri" panose="020F0502020204030204"/>
                      </a:rPr>
                      <a:t>Managed</a:t>
                    </a:r>
                  </a:p>
                  <a:p>
                    <a:pPr algn="ctr" defTabSz="914126">
                      <a:defRPr/>
                    </a:pPr>
                    <a:r>
                      <a:rPr lang="en-US" sz="1799" kern="0" spc="-70" dirty="0" smtClean="0">
                        <a:solidFill>
                          <a:prstClr val="black">
                            <a:lumMod val="65000"/>
                            <a:lumOff val="35000"/>
                          </a:prstClr>
                        </a:solidFill>
                        <a:latin typeface="Calibri" panose="020F0502020204030204"/>
                      </a:rPr>
                      <a:t>Metadata</a:t>
                    </a:r>
                  </a:p>
                </p:txBody>
              </p:sp>
            </p:grpSp>
            <p:grpSp>
              <p:nvGrpSpPr>
                <p:cNvPr id="120" name="Group 119"/>
                <p:cNvGrpSpPr/>
                <p:nvPr/>
              </p:nvGrpSpPr>
              <p:grpSpPr>
                <a:xfrm>
                  <a:off x="4371179" y="5127708"/>
                  <a:ext cx="610936" cy="947094"/>
                  <a:chOff x="9880756" y="2768132"/>
                  <a:chExt cx="715126" cy="1108614"/>
                </a:xfrm>
              </p:grpSpPr>
              <p:pic>
                <p:nvPicPr>
                  <p:cNvPr id="127" name="Picture 126"/>
                  <p:cNvPicPr>
                    <a:picLocks noChangeAspect="1"/>
                  </p:cNvPicPr>
                  <p:nvPr/>
                </p:nvPicPr>
                <p:blipFill>
                  <a:blip r:embed="rId12"/>
                  <a:stretch>
                    <a:fillRect/>
                  </a:stretch>
                </p:blipFill>
                <p:spPr>
                  <a:xfrm>
                    <a:off x="9946304" y="2768132"/>
                    <a:ext cx="584010" cy="487200"/>
                  </a:xfrm>
                  <a:prstGeom prst="rect">
                    <a:avLst/>
                  </a:prstGeom>
                </p:spPr>
              </p:pic>
              <p:sp>
                <p:nvSpPr>
                  <p:cNvPr id="128" name="TextBox 127"/>
                  <p:cNvSpPr txBox="1"/>
                  <p:nvPr/>
                </p:nvSpPr>
                <p:spPr>
                  <a:xfrm>
                    <a:off x="9880756" y="3228268"/>
                    <a:ext cx="715126" cy="648478"/>
                  </a:xfrm>
                  <a:prstGeom prst="rect">
                    <a:avLst/>
                  </a:prstGeom>
                  <a:noFill/>
                </p:spPr>
                <p:txBody>
                  <a:bodyPr wrap="none" lIns="0" tIns="0" rIns="0" bIns="0" rtlCol="0">
                    <a:spAutoFit/>
                  </a:bodyPr>
                  <a:lstStyle/>
                  <a:p>
                    <a:pPr algn="ctr" defTabSz="914126">
                      <a:defRPr/>
                    </a:pPr>
                    <a:r>
                      <a:rPr lang="en-US" sz="1799" kern="0" spc="-70" dirty="0" smtClean="0">
                        <a:solidFill>
                          <a:prstClr val="black">
                            <a:lumMod val="65000"/>
                            <a:lumOff val="35000"/>
                          </a:prstClr>
                        </a:solidFill>
                        <a:latin typeface="Calibri" panose="020F0502020204030204"/>
                      </a:rPr>
                      <a:t>Search</a:t>
                    </a:r>
                  </a:p>
                  <a:p>
                    <a:pPr algn="ctr" defTabSz="914126">
                      <a:defRPr/>
                    </a:pPr>
                    <a:r>
                      <a:rPr lang="en-US" sz="1799" kern="0" spc="-70" dirty="0" smtClean="0">
                        <a:solidFill>
                          <a:prstClr val="black">
                            <a:lumMod val="65000"/>
                            <a:lumOff val="35000"/>
                          </a:prstClr>
                        </a:solidFill>
                        <a:latin typeface="Calibri" panose="020F0502020204030204"/>
                      </a:rPr>
                      <a:t>Service</a:t>
                    </a:r>
                  </a:p>
                </p:txBody>
              </p:sp>
            </p:grpSp>
            <p:grpSp>
              <p:nvGrpSpPr>
                <p:cNvPr id="121" name="Group 120"/>
                <p:cNvGrpSpPr/>
                <p:nvPr/>
              </p:nvGrpSpPr>
              <p:grpSpPr>
                <a:xfrm>
                  <a:off x="5288535" y="5127708"/>
                  <a:ext cx="839332" cy="947094"/>
                  <a:chOff x="9747083" y="2768132"/>
                  <a:chExt cx="982474" cy="1108614"/>
                </a:xfrm>
              </p:grpSpPr>
              <p:pic>
                <p:nvPicPr>
                  <p:cNvPr id="125" name="Picture 124"/>
                  <p:cNvPicPr>
                    <a:picLocks noChangeAspect="1"/>
                  </p:cNvPicPr>
                  <p:nvPr/>
                </p:nvPicPr>
                <p:blipFill>
                  <a:blip r:embed="rId12"/>
                  <a:stretch>
                    <a:fillRect/>
                  </a:stretch>
                </p:blipFill>
                <p:spPr>
                  <a:xfrm>
                    <a:off x="9946304" y="2768132"/>
                    <a:ext cx="584010" cy="487200"/>
                  </a:xfrm>
                  <a:prstGeom prst="rect">
                    <a:avLst/>
                  </a:prstGeom>
                </p:spPr>
              </p:pic>
              <p:sp>
                <p:nvSpPr>
                  <p:cNvPr id="126" name="TextBox 125"/>
                  <p:cNvSpPr txBox="1"/>
                  <p:nvPr/>
                </p:nvSpPr>
                <p:spPr>
                  <a:xfrm>
                    <a:off x="9747083" y="3228268"/>
                    <a:ext cx="982474" cy="648478"/>
                  </a:xfrm>
                  <a:prstGeom prst="rect">
                    <a:avLst/>
                  </a:prstGeom>
                  <a:noFill/>
                </p:spPr>
                <p:txBody>
                  <a:bodyPr wrap="none" lIns="0" tIns="0" rIns="0" bIns="0" rtlCol="0">
                    <a:spAutoFit/>
                  </a:bodyPr>
                  <a:lstStyle/>
                  <a:p>
                    <a:pPr algn="ctr" defTabSz="914126">
                      <a:defRPr/>
                    </a:pPr>
                    <a:r>
                      <a:rPr lang="en-US" sz="1799" kern="0" spc="-70" dirty="0" smtClean="0">
                        <a:solidFill>
                          <a:prstClr val="black">
                            <a:lumMod val="65000"/>
                            <a:lumOff val="35000"/>
                          </a:prstClr>
                        </a:solidFill>
                        <a:latin typeface="Calibri" panose="020F0502020204030204"/>
                      </a:rPr>
                      <a:t>Workflow</a:t>
                    </a:r>
                  </a:p>
                  <a:p>
                    <a:pPr algn="ctr" defTabSz="914126">
                      <a:defRPr/>
                    </a:pPr>
                    <a:r>
                      <a:rPr lang="en-US" sz="1799" kern="0" spc="-70" dirty="0" smtClean="0">
                        <a:solidFill>
                          <a:prstClr val="black">
                            <a:lumMod val="65000"/>
                            <a:lumOff val="35000"/>
                          </a:prstClr>
                        </a:solidFill>
                        <a:latin typeface="Calibri" panose="020F0502020204030204"/>
                      </a:rPr>
                      <a:t>Service</a:t>
                    </a:r>
                  </a:p>
                </p:txBody>
              </p:sp>
            </p:grpSp>
            <p:grpSp>
              <p:nvGrpSpPr>
                <p:cNvPr id="122" name="Group 121"/>
                <p:cNvGrpSpPr/>
                <p:nvPr/>
              </p:nvGrpSpPr>
              <p:grpSpPr>
                <a:xfrm>
                  <a:off x="6611316" y="5135045"/>
                  <a:ext cx="498923" cy="670095"/>
                  <a:chOff x="9946304" y="2768132"/>
                  <a:chExt cx="584010" cy="784375"/>
                </a:xfrm>
              </p:grpSpPr>
              <p:pic>
                <p:nvPicPr>
                  <p:cNvPr id="123" name="Picture 122"/>
                  <p:cNvPicPr>
                    <a:picLocks noChangeAspect="1"/>
                  </p:cNvPicPr>
                  <p:nvPr/>
                </p:nvPicPr>
                <p:blipFill>
                  <a:blip r:embed="rId12"/>
                  <a:stretch>
                    <a:fillRect/>
                  </a:stretch>
                </p:blipFill>
                <p:spPr>
                  <a:xfrm>
                    <a:off x="9946304" y="2768132"/>
                    <a:ext cx="584010" cy="487200"/>
                  </a:xfrm>
                  <a:prstGeom prst="rect">
                    <a:avLst/>
                  </a:prstGeom>
                </p:spPr>
              </p:pic>
              <p:sp>
                <p:nvSpPr>
                  <p:cNvPr id="124" name="TextBox 123"/>
                  <p:cNvSpPr txBox="1"/>
                  <p:nvPr/>
                </p:nvSpPr>
                <p:spPr>
                  <a:xfrm>
                    <a:off x="10046740" y="3228268"/>
                    <a:ext cx="383158" cy="324239"/>
                  </a:xfrm>
                  <a:prstGeom prst="rect">
                    <a:avLst/>
                  </a:prstGeom>
                  <a:noFill/>
                </p:spPr>
                <p:txBody>
                  <a:bodyPr wrap="none" lIns="0" tIns="0" rIns="0" bIns="0" rtlCol="0">
                    <a:spAutoFit/>
                  </a:bodyPr>
                  <a:lstStyle/>
                  <a:p>
                    <a:pPr algn="ctr" defTabSz="914126">
                      <a:defRPr/>
                    </a:pPr>
                    <a:r>
                      <a:rPr lang="en-US" sz="1799" kern="0" spc="-70" dirty="0" smtClean="0">
                        <a:solidFill>
                          <a:prstClr val="black">
                            <a:lumMod val="65000"/>
                            <a:lumOff val="35000"/>
                          </a:prstClr>
                        </a:solidFill>
                        <a:latin typeface="Calibri" panose="020F0502020204030204"/>
                      </a:rPr>
                      <a:t>BCS</a:t>
                    </a:r>
                  </a:p>
                </p:txBody>
              </p:sp>
            </p:grpSp>
          </p:grpSp>
          <p:sp>
            <p:nvSpPr>
              <p:cNvPr id="110" name="TextBox 109"/>
              <p:cNvSpPr txBox="1"/>
              <p:nvPr/>
            </p:nvSpPr>
            <p:spPr>
              <a:xfrm>
                <a:off x="6389216" y="5795603"/>
                <a:ext cx="2061462" cy="369332"/>
              </a:xfrm>
              <a:prstGeom prst="rect">
                <a:avLst/>
              </a:prstGeom>
              <a:noFill/>
            </p:spPr>
            <p:txBody>
              <a:bodyPr wrap="none" rtlCol="0">
                <a:spAutoFit/>
              </a:bodyPr>
              <a:lstStyle/>
              <a:p>
                <a:pPr defTabSz="914126">
                  <a:defRPr/>
                </a:pPr>
                <a:r>
                  <a:rPr lang="en-US" sz="1799" kern="0" dirty="0" smtClean="0">
                    <a:solidFill>
                      <a:prstClr val="black">
                        <a:lumMod val="50000"/>
                        <a:lumOff val="50000"/>
                      </a:prstClr>
                    </a:solidFill>
                    <a:latin typeface="Calibri" panose="020F0502020204030204"/>
                  </a:rPr>
                  <a:t>Service Applications</a:t>
                </a:r>
              </a:p>
            </p:txBody>
          </p:sp>
          <p:sp>
            <p:nvSpPr>
              <p:cNvPr id="111" name="Rectangle 110"/>
              <p:cNvSpPr/>
              <p:nvPr/>
            </p:nvSpPr>
            <p:spPr bwMode="auto">
              <a:xfrm>
                <a:off x="3511094" y="3623828"/>
                <a:ext cx="6222165" cy="403166"/>
              </a:xfrm>
              <a:prstGeom prst="rect">
                <a:avLst/>
              </a:prstGeom>
              <a:solidFill>
                <a:srgbClr val="5B9BD5">
                  <a:lumMod val="20000"/>
                  <a:lumOff val="80000"/>
                </a:srgbClr>
              </a:solidFill>
              <a:ln w="6350" cap="flat" cmpd="sng" algn="ctr">
                <a:solidFill>
                  <a:srgbClr val="5B9BD5"/>
                </a:solid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r>
                  <a:rPr lang="en-US" sz="1600" kern="0" dirty="0" smtClean="0">
                    <a:solidFill>
                      <a:prstClr val="black">
                        <a:lumMod val="50000"/>
                        <a:lumOff val="50000"/>
                      </a:prstClr>
                    </a:solidFill>
                    <a:latin typeface="Calibri" panose="020F0502020204030204"/>
                  </a:rPr>
                  <a:t>SharePoint API</a:t>
                </a:r>
              </a:p>
            </p:txBody>
          </p:sp>
          <p:sp>
            <p:nvSpPr>
              <p:cNvPr id="112" name="Oval 111"/>
              <p:cNvSpPr/>
              <p:nvPr/>
            </p:nvSpPr>
            <p:spPr>
              <a:xfrm>
                <a:off x="5734172" y="3138291"/>
                <a:ext cx="218209" cy="19069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126">
                  <a:defRPr/>
                </a:pPr>
                <a:endParaRPr lang="en-US" sz="1799" kern="0" smtClean="0">
                  <a:solidFill>
                    <a:prstClr val="white"/>
                  </a:solidFill>
                  <a:latin typeface="Calibri" panose="020F0502020204030204"/>
                </a:endParaRPr>
              </a:p>
            </p:txBody>
          </p:sp>
          <p:sp>
            <p:nvSpPr>
              <p:cNvPr id="113" name="Oval 112"/>
              <p:cNvSpPr/>
              <p:nvPr/>
            </p:nvSpPr>
            <p:spPr>
              <a:xfrm>
                <a:off x="7261403" y="3137072"/>
                <a:ext cx="218209" cy="19069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126">
                  <a:defRPr/>
                </a:pPr>
                <a:endParaRPr lang="en-US" sz="1799" kern="0" smtClean="0">
                  <a:solidFill>
                    <a:prstClr val="white"/>
                  </a:solidFill>
                  <a:latin typeface="Calibri" panose="020F0502020204030204"/>
                </a:endParaRPr>
              </a:p>
            </p:txBody>
          </p:sp>
          <p:cxnSp>
            <p:nvCxnSpPr>
              <p:cNvPr id="114" name="Straight Connector 113"/>
              <p:cNvCxnSpPr/>
              <p:nvPr/>
            </p:nvCxnSpPr>
            <p:spPr>
              <a:xfrm flipH="1">
                <a:off x="5843276" y="3316913"/>
                <a:ext cx="2" cy="296406"/>
              </a:xfrm>
              <a:prstGeom prst="line">
                <a:avLst/>
              </a:prstGeom>
              <a:noFill/>
              <a:ln w="6350" cap="flat" cmpd="sng" algn="ctr">
                <a:solidFill>
                  <a:srgbClr val="5B9BD5"/>
                </a:solidFill>
                <a:prstDash val="solid"/>
                <a:miter lim="800000"/>
              </a:ln>
              <a:effectLst/>
            </p:spPr>
          </p:cxnSp>
          <p:cxnSp>
            <p:nvCxnSpPr>
              <p:cNvPr id="115" name="Straight Connector 114"/>
              <p:cNvCxnSpPr/>
              <p:nvPr/>
            </p:nvCxnSpPr>
            <p:spPr>
              <a:xfrm flipH="1">
                <a:off x="7370507" y="3310681"/>
                <a:ext cx="2" cy="296406"/>
              </a:xfrm>
              <a:prstGeom prst="line">
                <a:avLst/>
              </a:prstGeom>
              <a:noFill/>
              <a:ln w="6350" cap="flat" cmpd="sng" algn="ctr">
                <a:solidFill>
                  <a:srgbClr val="5B9BD5"/>
                </a:solidFill>
                <a:prstDash val="solid"/>
                <a:miter lim="800000"/>
              </a:ln>
              <a:effectLst/>
            </p:spPr>
          </p:cxnSp>
          <p:sp>
            <p:nvSpPr>
              <p:cNvPr id="116" name="TextBox 115"/>
              <p:cNvSpPr txBox="1"/>
              <p:nvPr/>
            </p:nvSpPr>
            <p:spPr>
              <a:xfrm>
                <a:off x="5116443" y="3120330"/>
                <a:ext cx="588431" cy="338554"/>
              </a:xfrm>
              <a:prstGeom prst="rect">
                <a:avLst/>
              </a:prstGeom>
              <a:noFill/>
            </p:spPr>
            <p:txBody>
              <a:bodyPr wrap="none" rtlCol="0">
                <a:spAutoFit/>
              </a:bodyPr>
              <a:lstStyle/>
              <a:p>
                <a:pPr defTabSz="914126">
                  <a:defRPr/>
                </a:pPr>
                <a:r>
                  <a:rPr lang="en-US" sz="1600" i="1" kern="0" dirty="0" smtClean="0">
                    <a:solidFill>
                      <a:prstClr val="white">
                        <a:lumMod val="50000"/>
                      </a:prstClr>
                    </a:solidFill>
                    <a:latin typeface="Calibri" panose="020F0502020204030204"/>
                  </a:rPr>
                  <a:t>REST</a:t>
                </a:r>
              </a:p>
            </p:txBody>
          </p:sp>
          <p:sp>
            <p:nvSpPr>
              <p:cNvPr id="117" name="TextBox 116"/>
              <p:cNvSpPr txBox="1"/>
              <p:nvPr/>
            </p:nvSpPr>
            <p:spPr>
              <a:xfrm>
                <a:off x="6546338" y="3144513"/>
                <a:ext cx="694421" cy="338554"/>
              </a:xfrm>
              <a:prstGeom prst="rect">
                <a:avLst/>
              </a:prstGeom>
              <a:noFill/>
            </p:spPr>
            <p:txBody>
              <a:bodyPr wrap="none" rtlCol="0">
                <a:spAutoFit/>
              </a:bodyPr>
              <a:lstStyle/>
              <a:p>
                <a:pPr defTabSz="914126">
                  <a:defRPr/>
                </a:pPr>
                <a:r>
                  <a:rPr lang="en-US" sz="1600" i="1" kern="0" dirty="0" smtClean="0">
                    <a:solidFill>
                      <a:prstClr val="white">
                        <a:lumMod val="50000"/>
                      </a:prstClr>
                    </a:solidFill>
                    <a:latin typeface="Calibri" panose="020F0502020204030204"/>
                  </a:rPr>
                  <a:t>CSOM</a:t>
                </a:r>
              </a:p>
            </p:txBody>
          </p:sp>
          <p:sp>
            <p:nvSpPr>
              <p:cNvPr id="118" name="TextBox 117"/>
              <p:cNvSpPr txBox="1"/>
              <p:nvPr/>
            </p:nvSpPr>
            <p:spPr>
              <a:xfrm>
                <a:off x="3536968" y="3064703"/>
                <a:ext cx="1200842" cy="369332"/>
              </a:xfrm>
              <a:prstGeom prst="rect">
                <a:avLst/>
              </a:prstGeom>
              <a:noFill/>
            </p:spPr>
            <p:txBody>
              <a:bodyPr wrap="none" rtlCol="0">
                <a:spAutoFit/>
              </a:bodyPr>
              <a:lstStyle/>
              <a:p>
                <a:pPr defTabSz="914126">
                  <a:defRPr/>
                </a:pPr>
                <a:r>
                  <a:rPr lang="en-US" sz="1799" kern="0" dirty="0" smtClean="0">
                    <a:solidFill>
                      <a:prstClr val="black">
                        <a:lumMod val="65000"/>
                        <a:lumOff val="35000"/>
                      </a:prstClr>
                    </a:solidFill>
                    <a:latin typeface="Calibri" panose="020F0502020204030204"/>
                    <a:ea typeface="Segoe UI" pitchFamily="34" charset="0"/>
                    <a:cs typeface="Segoe UI" pitchFamily="34" charset="0"/>
                  </a:rPr>
                  <a:t>SharePoint</a:t>
                </a:r>
                <a:endParaRPr lang="en-US" sz="1799" kern="0" dirty="0" smtClean="0">
                  <a:solidFill>
                    <a:prstClr val="black"/>
                  </a:solidFill>
                  <a:latin typeface="Calibri" panose="020F0502020204030204"/>
                </a:endParaRPr>
              </a:p>
            </p:txBody>
          </p:sp>
        </p:grpSp>
        <p:cxnSp>
          <p:nvCxnSpPr>
            <p:cNvPr id="94" name="Straight Arrow Connector 93"/>
            <p:cNvCxnSpPr/>
            <p:nvPr/>
          </p:nvCxnSpPr>
          <p:spPr>
            <a:xfrm flipV="1">
              <a:off x="2078767" y="1939983"/>
              <a:ext cx="931868" cy="506813"/>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5" name="Straight Arrow Connector 94"/>
            <p:cNvCxnSpPr/>
            <p:nvPr/>
          </p:nvCxnSpPr>
          <p:spPr>
            <a:xfrm>
              <a:off x="1473522" y="3445339"/>
              <a:ext cx="1256266" cy="111597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6" name="Straight Arrow Connector 95"/>
            <p:cNvCxnSpPr/>
            <p:nvPr/>
          </p:nvCxnSpPr>
          <p:spPr>
            <a:xfrm flipV="1">
              <a:off x="6957431" y="995576"/>
              <a:ext cx="1384295" cy="491358"/>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7" name="Straight Arrow Connector 96"/>
            <p:cNvCxnSpPr/>
            <p:nvPr/>
          </p:nvCxnSpPr>
          <p:spPr>
            <a:xfrm>
              <a:off x="6957431" y="1901572"/>
              <a:ext cx="2574519" cy="361596"/>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8" name="Straight Arrow Connector 97"/>
            <p:cNvCxnSpPr/>
            <p:nvPr/>
          </p:nvCxnSpPr>
          <p:spPr>
            <a:xfrm flipH="1">
              <a:off x="5626541" y="2263168"/>
              <a:ext cx="283121" cy="1021079"/>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9" name="Straight Arrow Connector 98"/>
            <p:cNvCxnSpPr/>
            <p:nvPr/>
          </p:nvCxnSpPr>
          <p:spPr>
            <a:xfrm>
              <a:off x="6525157" y="2299283"/>
              <a:ext cx="634035" cy="951831"/>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0" name="Elbow Connector 99"/>
            <p:cNvCxnSpPr/>
            <p:nvPr/>
          </p:nvCxnSpPr>
          <p:spPr>
            <a:xfrm rot="5400000" flipH="1" flipV="1">
              <a:off x="8767229" y="3444438"/>
              <a:ext cx="2158489" cy="1131596"/>
            </a:xfrm>
            <a:prstGeom prst="bentConnector3">
              <a:avLst>
                <a:gd name="adj1" fmla="val 910"/>
              </a:avLst>
            </a:prstGeom>
            <a:noFill/>
            <a:ln w="41275" cap="flat" cmpd="sng" algn="ctr">
              <a:solidFill>
                <a:sysClr val="window" lastClr="FFFFFF">
                  <a:lumMod val="65000"/>
                </a:sysClr>
              </a:solidFill>
              <a:prstDash val="sysDash"/>
              <a:miter lim="800000"/>
              <a:tailEnd type="stealth" w="lg" len="lg"/>
            </a:ln>
            <a:effectLst/>
          </p:spPr>
        </p:cxnSp>
        <p:cxnSp>
          <p:nvCxnSpPr>
            <p:cNvPr id="101" name="Straight Arrow Connector 100"/>
            <p:cNvCxnSpPr/>
            <p:nvPr/>
          </p:nvCxnSpPr>
          <p:spPr>
            <a:xfrm flipH="1">
              <a:off x="3888388" y="4121590"/>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2" name="Straight Arrow Connector 101"/>
            <p:cNvCxnSpPr/>
            <p:nvPr/>
          </p:nvCxnSpPr>
          <p:spPr>
            <a:xfrm flipH="1">
              <a:off x="5749141"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3" name="Straight Arrow Connector 102"/>
            <p:cNvCxnSpPr/>
            <p:nvPr/>
          </p:nvCxnSpPr>
          <p:spPr>
            <a:xfrm flipH="1">
              <a:off x="6672805"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4" name="Straight Arrow Connector 103"/>
            <p:cNvCxnSpPr/>
            <p:nvPr/>
          </p:nvCxnSpPr>
          <p:spPr>
            <a:xfrm flipH="1">
              <a:off x="7674741"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5" name="Straight Arrow Connector 104"/>
            <p:cNvCxnSpPr/>
            <p:nvPr/>
          </p:nvCxnSpPr>
          <p:spPr>
            <a:xfrm flipH="1">
              <a:off x="8834468" y="4147103"/>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grpSp>
    </p:spTree>
    <p:extLst>
      <p:ext uri="{BB962C8B-B14F-4D97-AF65-F5344CB8AC3E}">
        <p14:creationId xmlns:p14="http://schemas.microsoft.com/office/powerpoint/2010/main" val="31630986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
          </p:nvPr>
        </p:nvSpPr>
        <p:spPr/>
        <p:txBody>
          <a:bodyPr/>
          <a:lstStyle/>
          <a:p>
            <a:r>
              <a:rPr lang="en-US" smtClean="0"/>
              <a:t>What – REST API</a:t>
            </a:r>
            <a:endParaRPr lang="en-US" dirty="0"/>
          </a:p>
        </p:txBody>
      </p:sp>
      <p:sp>
        <p:nvSpPr>
          <p:cNvPr id="10" name="Content Placeholder 9"/>
          <p:cNvSpPr>
            <a:spLocks noGrp="1"/>
          </p:cNvSpPr>
          <p:nvPr>
            <p:ph sz="quarter" idx="4"/>
          </p:nvPr>
        </p:nvSpPr>
        <p:spPr/>
        <p:txBody>
          <a:bodyPr/>
          <a:lstStyle/>
          <a:p>
            <a:r>
              <a:rPr lang="en-US" dirty="0" smtClean="0"/>
              <a:t>Introduced for lists in SharePoint 2010</a:t>
            </a:r>
          </a:p>
          <a:p>
            <a:r>
              <a:rPr lang="en-US" dirty="0" smtClean="0"/>
              <a:t>Revamped &amp; Improved in SharePoint 2013</a:t>
            </a:r>
          </a:p>
          <a:p>
            <a:r>
              <a:rPr lang="en-US" dirty="0" smtClean="0"/>
              <a:t>One of two endpoints available to developers</a:t>
            </a:r>
          </a:p>
          <a:p>
            <a:r>
              <a:rPr lang="en-US" dirty="0" smtClean="0"/>
              <a:t>Can be called from client / server side solutions</a:t>
            </a:r>
          </a:p>
          <a:p>
            <a:r>
              <a:rPr lang="en-US" dirty="0" smtClean="0"/>
              <a:t>Enables low-level interaction with SharePoint services</a:t>
            </a:r>
          </a:p>
          <a:p>
            <a:r>
              <a:rPr lang="en-US" dirty="0" smtClean="0"/>
              <a:t>Includes most of the things CSOM covers</a:t>
            </a:r>
          </a:p>
          <a:p>
            <a:r>
              <a:rPr lang="en-US" dirty="0" smtClean="0"/>
              <a:t>Founded on the OData v3.0 protocol specification</a:t>
            </a:r>
          </a:p>
        </p:txBody>
      </p:sp>
    </p:spTree>
    <p:extLst>
      <p:ext uri="{BB962C8B-B14F-4D97-AF65-F5344CB8AC3E}">
        <p14:creationId xmlns:p14="http://schemas.microsoft.com/office/powerpoint/2010/main" val="41934020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
          </p:nvPr>
        </p:nvSpPr>
        <p:spPr/>
        <p:txBody>
          <a:bodyPr/>
          <a:lstStyle/>
          <a:p>
            <a:r>
              <a:rPr lang="en-US" dirty="0" smtClean="0"/>
              <a:t>Why – REST API</a:t>
            </a:r>
            <a:endParaRPr lang="en-US" dirty="0"/>
          </a:p>
        </p:txBody>
      </p:sp>
      <p:sp>
        <p:nvSpPr>
          <p:cNvPr id="10" name="Content Placeholder 9"/>
          <p:cNvSpPr>
            <a:spLocks noGrp="1"/>
          </p:cNvSpPr>
          <p:nvPr>
            <p:ph sz="quarter" idx="4"/>
          </p:nvPr>
        </p:nvSpPr>
        <p:spPr/>
        <p:txBody>
          <a:bodyPr/>
          <a:lstStyle/>
          <a:p>
            <a:r>
              <a:rPr lang="en-US" dirty="0" smtClean="0"/>
              <a:t>Why two options for remote endpoints (CSOM &amp; REST)?</a:t>
            </a:r>
          </a:p>
          <a:p>
            <a:r>
              <a:rPr lang="en-US" dirty="0" smtClean="0"/>
              <a:t>Not all CSOM implementations have SDKs for the CSOM (mobile &amp; server side platforms)</a:t>
            </a:r>
          </a:p>
          <a:p>
            <a:r>
              <a:rPr lang="en-US" dirty="0" smtClean="0"/>
              <a:t>CSOM requires knowledge of SharePoint-specific concepts </a:t>
            </a:r>
          </a:p>
          <a:p>
            <a:r>
              <a:rPr lang="en-US" dirty="0" smtClean="0"/>
              <a:t>REST is a web standard many web developers understand &amp; are familiar with</a:t>
            </a:r>
          </a:p>
          <a:p>
            <a:r>
              <a:rPr lang="en-US" dirty="0" smtClean="0"/>
              <a:t>SharePoint’s REST API is founded on OData for predictable endpoints &amp; usages</a:t>
            </a:r>
          </a:p>
        </p:txBody>
      </p:sp>
    </p:spTree>
    <p:extLst>
      <p:ext uri="{BB962C8B-B14F-4D97-AF65-F5344CB8AC3E}">
        <p14:creationId xmlns:p14="http://schemas.microsoft.com/office/powerpoint/2010/main" val="1623038611"/>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5.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Sine Rix</DisplayName>
        <AccountId>305</AccountId>
        <AccountType/>
      </UserInfo>
    </SharedWithUsers>
  </documentManagement>
</p:properties>
</file>

<file path=customXml/itemProps1.xml><?xml version="1.0" encoding="utf-8"?>
<ds:datastoreItem xmlns:ds="http://schemas.openxmlformats.org/officeDocument/2006/customXml" ds:itemID="{E24C5A93-C3E6-42E2-96C9-C8A2BD1201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DA593625-DB14-4FB0-B5A9-3269FA9C120B}">
  <ds:schemaRefs>
    <ds:schemaRef ds:uri="http://purl.org/dc/terms/"/>
    <ds:schemaRef ds:uri="http://schemas.microsoft.com/office/2006/documentManagement/types"/>
    <ds:schemaRef ds:uri="http://purl.org/dc/elements/1.1/"/>
    <ds:schemaRef ds:uri="http://schemas.microsoft.com/office/2006/metadata/properties"/>
    <ds:schemaRef ds:uri="5fad15d0-477e-40da-a20d-40d4ca777cbd"/>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2501</Words>
  <Application>Microsoft Office PowerPoint</Application>
  <PresentationFormat>Custom</PresentationFormat>
  <Paragraphs>368</Paragraphs>
  <Slides>37</Slides>
  <Notes>14</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37</vt:i4>
      </vt:variant>
    </vt:vector>
  </HeadingPairs>
  <TitlesOfParts>
    <vt:vector size="52" baseType="lpstr">
      <vt:lpstr>Arial</vt:lpstr>
      <vt:lpstr>Calibri</vt:lpstr>
      <vt:lpstr>Consolas</vt:lpstr>
      <vt:lpstr>Courier New</vt:lpstr>
      <vt:lpstr>Segoe Light</vt:lpstr>
      <vt:lpstr>Segoe UI</vt:lpstr>
      <vt:lpstr>Segoe UI Light</vt:lpstr>
      <vt:lpstr>Wingdings</vt:lpstr>
      <vt:lpstr>5-30055_Office Template 2012 - 16x9 - White Background</vt:lpstr>
      <vt:lpstr>5-30055_Office Template 2012 - 16x9 - Colored Accent Slides</vt:lpstr>
      <vt:lpstr>2_TEE14 Speaker PPT Template</vt:lpstr>
      <vt:lpstr>1_5-30055_Office Template 2012 - 16x9 - White Background</vt:lpstr>
      <vt:lpstr>5-30610_Microsoft_Ignite_Keynote_Template_CUSTOM_LIGHT</vt:lpstr>
      <vt:lpstr>2_5-30055_Office Template 2012 - 16x9 - White Background</vt:lpstr>
      <vt:lpstr>1_5-30610_Microsoft_Ignite_Keynote_Template_CUSTOM_LIGHT</vt:lpstr>
      <vt:lpstr>Office 365 Development</vt:lpstr>
      <vt:lpstr>Course Agenda</vt:lpstr>
      <vt:lpstr>Deep Dive into SharePoint Lists  with REST APIs</vt:lpstr>
      <vt:lpstr>Agenda</vt:lpstr>
      <vt:lpstr>Overview</vt:lpstr>
      <vt:lpstr>Developer vision</vt:lpstr>
      <vt:lpstr>SharePoint App Building Blocks</vt:lpstr>
      <vt:lpstr>PowerPoint Presentation</vt:lpstr>
      <vt:lpstr>PowerPoint Presentation</vt:lpstr>
      <vt:lpstr>Overview of the REST API</vt:lpstr>
      <vt:lpstr>REST API &amp; OData</vt:lpstr>
      <vt:lpstr>OData in SharePoint</vt:lpstr>
      <vt:lpstr>REST API &amp; Supported Data Formats</vt:lpstr>
      <vt:lpstr>Supported REST Data Formats</vt:lpstr>
      <vt:lpstr>Controlling Data Submitted / Requested</vt:lpstr>
      <vt:lpstr>Querying Data from REST Services</vt:lpstr>
      <vt:lpstr>Querying Data from REST Services</vt:lpstr>
      <vt:lpstr>PowerPoint Presentation</vt:lpstr>
      <vt:lpstr>Creating, Updating &amp; Deleting Data with  REST Services</vt:lpstr>
      <vt:lpstr>Form / Security Digest</vt:lpstr>
      <vt:lpstr>Creating Data with REST Services</vt:lpstr>
      <vt:lpstr>Updating Data with REST Services</vt:lpstr>
      <vt:lpstr>Updating Data &amp; Versioning</vt:lpstr>
      <vt:lpstr>Deleting Data with REST Services</vt:lpstr>
      <vt:lpstr>PowerPoint Presentation</vt:lpstr>
      <vt:lpstr>Resources</vt:lpstr>
      <vt:lpstr>REST API Resources</vt:lpstr>
      <vt:lpstr>Office 365 Developer Center</vt:lpstr>
      <vt:lpstr>Office Blogs</vt:lpstr>
      <vt:lpstr>Roadmap</vt:lpstr>
      <vt:lpstr>Patterns &amp; Practices</vt:lpstr>
      <vt:lpstr>GitHub</vt:lpstr>
      <vt:lpstr>Courses</vt:lpstr>
      <vt:lpstr>Summary</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2014-07-11T16:37:45Z</dcterms:created>
  <dcterms:modified xsi:type="dcterms:W3CDTF">2015-10-07T23:12:25Z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y fmtid="{D5CDD505-2E9C-101B-9397-08002B2CF9AE}" pid="4" name="DocVizMetadataToken">
    <vt:lpwstr>300x187x1</vt:lpwstr>
  </property>
</Properties>
</file>